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8" r:id="rId3"/>
    <p:sldId id="266" r:id="rId4"/>
    <p:sldId id="268" r:id="rId5"/>
    <p:sldId id="269" r:id="rId6"/>
    <p:sldId id="270" r:id="rId7"/>
    <p:sldId id="281" r:id="rId8"/>
    <p:sldId id="271" r:id="rId9"/>
    <p:sldId id="272" r:id="rId10"/>
    <p:sldId id="273" r:id="rId11"/>
    <p:sldId id="274" r:id="rId12"/>
    <p:sldId id="280" r:id="rId13"/>
    <p:sldId id="275" r:id="rId14"/>
    <p:sldId id="279" r:id="rId15"/>
    <p:sldId id="276" r:id="rId16"/>
    <p:sldId id="277" r:id="rId17"/>
    <p:sldId id="278" r:id="rId18"/>
    <p:sldId id="282" r:id="rId19"/>
    <p:sldId id="283" r:id="rId20"/>
    <p:sldId id="284" r:id="rId21"/>
    <p:sldId id="285" r:id="rId22"/>
    <p:sldId id="286" r:id="rId2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ittlere Formatvorlage 1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ED618E-DD70-4D4A-986A-1ECDAF684808}" type="datetimeFigureOut">
              <a:rPr lang="de-DE" smtClean="0"/>
              <a:t>28.05.2023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C813E4-1B96-4B12-BB2D-8AF3344FB8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2489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871F69-BAD6-6933-BB90-D9467112AB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2022F89-9C03-8C4E-9805-102E1B965A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5BFD04-97DE-A8D9-6AE8-54047E739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31.05.2023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FEA9384-4485-1047-9D4F-62EB0AFFD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MINT-Spitzenehrung der Bürgerstiftung Kelkheim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5D08BDD-6C8D-DA78-BCCB-2EE817428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7E932-E493-45FB-8B02-188D71139D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6278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872685-8BB3-968F-D582-0CA1E0721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DEF41F9-3B30-BB48-096A-1FD4B7076E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611ED89-14EC-528B-D89C-13A49DE7A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31.05.2023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9ED4974-C468-58E7-66E5-9D1CB582B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MINT-Spitzenehrung der Bürgerstiftung Kelkheim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48499F-7B3D-7EF1-B0A8-E79D6CFC7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7E932-E493-45FB-8B02-188D71139D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9498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C9EA24C-9B11-5A8C-3001-68DA625AB5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072F26D-A6E5-BC06-B81B-64C102E125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F9D96CE-2CA5-E7E1-B3B6-6D9B27DE4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31.05.2023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5D7B828-F2CE-346D-3FDE-27E7A0C6C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MINT-Spitzenehrung der Bürgerstiftung Kelkheim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F67051-C98B-07A2-596A-950618AE9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7E932-E493-45FB-8B02-188D71139D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6953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89A3FE-8E5F-2060-5C62-D942581BB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07EFD4C-B6C1-BA79-4271-16224E4853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C3283AD-D321-F367-801C-40776E615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31.05.2023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98589E-A0CC-064E-3CA3-6A3B20E32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MINT-Spitzenehrung der Bürgerstiftung Kelkheim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3CC0633-BF18-2AF3-1D47-70DAC68D1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7E932-E493-45FB-8B02-188D71139D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3427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6A1249-4F71-16B8-5317-7D1DBA80D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D7F2ADD-BD8F-9821-D25D-23F94D6472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23B7B33-6C82-1B1E-D9E7-64354A301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31.05.2023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3B6646A-9902-798B-1D1E-696A955C4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MINT-Spitzenehrung der Bürgerstiftung Kelkheim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611413C-B30F-7DB4-E51A-6D8D382CD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7E932-E493-45FB-8B02-188D71139D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2010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50AE68-9FC5-7BE6-538A-7DB71346F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E672E2A-06D9-4D19-DB68-F09F6B5BD0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B393925-24DB-88A8-D4A8-E4D1EED27E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BA54762-6440-857C-E469-8F3722F76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31.05.2023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6D72653-801B-AAA8-DFB5-7A5081A44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MINT-Spitzenehrung der Bürgerstiftung Kelkheim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2E049C7-FB55-2103-2131-359C788BC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7E932-E493-45FB-8B02-188D71139D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9055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C1C1F9-A655-A2F3-0ACA-076DF5FCC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13EA48D-0BD8-862E-531C-30127455C5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DF0A96D-5A1C-D046-7B70-79A8B54590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6715469-882C-052E-2BF8-380EF2C2F3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86D6179-AA5A-C470-DF72-982ECD8357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0D08E57-8F27-62B5-54A3-1FF37A419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31.05.2023</a:t>
            </a:r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A3F3DB0-8961-3F57-427A-560801133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MINT-Spitzenehrung der Bürgerstiftung Kelkheim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C6C1691-48BE-AFBB-C224-438BE4B11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7E932-E493-45FB-8B02-188D71139D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5968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88B1F4-0865-FD77-99BD-5A73DE9F2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C163C49-2580-3B52-E3CA-DFDD65A4C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31.05.2023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70BB350-66B6-5A7F-FE79-62CBAC5DA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MINT-Spitzenehrung der Bürgerstiftung Kelkheim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18352FC-3CAE-D14F-4A29-621E120B3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7E932-E493-45FB-8B02-188D71139D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3179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49754A2-91C7-706A-7731-FC3925237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31.05.2023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F56252C-991A-9E1E-C7F6-6AD1A15ED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MINT-Spitzenehrung der Bürgerstiftung Kelkheim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3A3A76E-FEC3-4DD4-A0F1-29796A679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7E932-E493-45FB-8B02-188D71139D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6212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C7D0B2-3AC3-1F84-A8AC-4A3D3C234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41EB6D8-448F-231D-FD0B-9EF188B997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6030B15-B0B9-308A-35A7-B5118261F3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AB7443C-4111-107F-A83E-076CC0E59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31.05.2023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293192A-CEA4-5E51-C396-A790047E7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MINT-Spitzenehrung der Bürgerstiftung Kelkheim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79E7E2C-57AE-816E-6E3F-FCDF05A4F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7E932-E493-45FB-8B02-188D71139D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7406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C9170B-ADFB-3123-C813-DB09A8DA2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D92CDED-0C60-DE24-99DC-DF4F35EC5D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BA675FA-D0B7-6FE6-94E4-4A50F1A24C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8246812-68EE-FE03-52EC-161D5D922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31.05.2023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722FF10-EEE4-21B3-2DDC-1ADE3CCB3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MINT-Spitzenehrung der Bürgerstiftung Kelkheim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95DED15-0297-DAFD-3334-FF1C2FDE6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7E932-E493-45FB-8B02-188D71139D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3304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38699A1-FC55-4563-EBF6-E2986303C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C343FDA-24D4-0A7E-9F1C-E9871B7E13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433DCAE-90A7-453E-EDE3-F60D4C776A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31.05.2023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65C597B-D0A0-68BE-DD60-9058A864C1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MINT-Spitzenehrung der Bürgerstiftung Kelkheim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AC03404-0792-3324-6AB8-31015C2E96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7E932-E493-45FB-8B02-188D71139D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7833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667EDF-609F-5970-46CA-F686466ADF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dirty="0"/>
              <a:t>Ehrung der MINT-Spitzen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149FF33-F763-6425-D860-D03B4B3667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sz="4400" dirty="0"/>
              <a:t>durch die Bürgerstiftung Kelkheim</a:t>
            </a:r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5AA1E264-7AED-562E-56F4-5E542A8C5C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74" y="-299"/>
            <a:ext cx="3488471" cy="647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19C06024-E347-225B-6CAF-E96FD4FD27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219" y="16683"/>
            <a:ext cx="3947398" cy="741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" name="Picture 3">
            <a:extLst>
              <a:ext uri="{FF2B5EF4-FFF2-40B4-BE49-F238E27FC236}">
                <a16:creationId xmlns:a16="http://schemas.microsoft.com/office/drawing/2014/main" id="{F67CDEF4-28E7-5EB5-308D-6413BCA736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832" y="-299"/>
            <a:ext cx="4683094" cy="67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34E8A23-2F58-8164-7F59-D4716A1F7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31.05.2023</a:t>
            </a:r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18FFAEB-A499-3ABE-B7DA-14D7FF01D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MINT-Spitzenehrung der Bürgerstiftung Kelkheim</a:t>
            </a:r>
          </a:p>
        </p:txBody>
      </p:sp>
    </p:spTree>
    <p:extLst>
      <p:ext uri="{BB962C8B-B14F-4D97-AF65-F5344CB8AC3E}">
        <p14:creationId xmlns:p14="http://schemas.microsoft.com/office/powerpoint/2010/main" val="2565218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>
            <a:extLst>
              <a:ext uri="{FF2B5EF4-FFF2-40B4-BE49-F238E27FC236}">
                <a16:creationId xmlns:a16="http://schemas.microsoft.com/office/drawing/2014/main" id="{5AA1E264-7AED-562E-56F4-5E542A8C5C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74" y="-299"/>
            <a:ext cx="3488471" cy="647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19C06024-E347-225B-6CAF-E96FD4FD27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219" y="16683"/>
            <a:ext cx="3947398" cy="741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" name="Picture 3">
            <a:extLst>
              <a:ext uri="{FF2B5EF4-FFF2-40B4-BE49-F238E27FC236}">
                <a16:creationId xmlns:a16="http://schemas.microsoft.com/office/drawing/2014/main" id="{F67CDEF4-28E7-5EB5-308D-6413BCA736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832" y="-299"/>
            <a:ext cx="4683094" cy="67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22D5ECE-C235-5720-022A-7D7A85879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31.05.2023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B559A04-F962-59A4-6942-C8E403CC7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MINT-Spitzenehrung der Bürgerstiftung Kelkheim</a:t>
            </a:r>
          </a:p>
        </p:txBody>
      </p:sp>
      <p:graphicFrame>
        <p:nvGraphicFramePr>
          <p:cNvPr id="9" name="Tabelle 9">
            <a:extLst>
              <a:ext uri="{FF2B5EF4-FFF2-40B4-BE49-F238E27FC236}">
                <a16:creationId xmlns:a16="http://schemas.microsoft.com/office/drawing/2014/main" id="{86BB495E-6DC3-CCE8-F78F-61D16A4957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62915"/>
              </p:ext>
            </p:extLst>
          </p:nvPr>
        </p:nvGraphicFramePr>
        <p:xfrm>
          <a:off x="2526633" y="2482632"/>
          <a:ext cx="7230978" cy="148336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3890581">
                  <a:extLst>
                    <a:ext uri="{9D8B030D-6E8A-4147-A177-3AD203B41FA5}">
                      <a16:colId xmlns:a16="http://schemas.microsoft.com/office/drawing/2014/main" val="4167960709"/>
                    </a:ext>
                  </a:extLst>
                </a:gridCol>
                <a:gridCol w="3340397">
                  <a:extLst>
                    <a:ext uri="{9D8B030D-6E8A-4147-A177-3AD203B41FA5}">
                      <a16:colId xmlns:a16="http://schemas.microsoft.com/office/drawing/2014/main" val="9665501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41497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Georg </a:t>
                      </a:r>
                      <a:r>
                        <a:rPr lang="de-DE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Sarakas</a:t>
                      </a:r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(G6b)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Leon </a:t>
                      </a:r>
                      <a:r>
                        <a:rPr lang="de-DE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Szott</a:t>
                      </a:r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(R7a)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8724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Ekin </a:t>
                      </a:r>
                      <a:r>
                        <a:rPr lang="de-DE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Orak</a:t>
                      </a:r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(G7a)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Felix Oehm (H7)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397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Felix Neuhaus (R6a)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Alexander </a:t>
                      </a:r>
                      <a:r>
                        <a:rPr lang="de-DE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Jurczykowski</a:t>
                      </a:r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(R6a)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5204943"/>
                  </a:ext>
                </a:extLst>
              </a:tr>
            </a:tbl>
          </a:graphicData>
        </a:graphic>
      </p:graphicFrame>
      <p:sp>
        <p:nvSpPr>
          <p:cNvPr id="10" name="Textfeld 9">
            <a:extLst>
              <a:ext uri="{FF2B5EF4-FFF2-40B4-BE49-F238E27FC236}">
                <a16:creationId xmlns:a16="http://schemas.microsoft.com/office/drawing/2014/main" id="{AFFF36A1-F6F5-6C50-02DA-07D554D2407C}"/>
              </a:ext>
            </a:extLst>
          </p:cNvPr>
          <p:cNvSpPr txBox="1"/>
          <p:nvPr/>
        </p:nvSpPr>
        <p:spPr>
          <a:xfrm>
            <a:off x="15074" y="964799"/>
            <a:ext cx="1216185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alt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Calliope</a:t>
            </a:r>
            <a:r>
              <a:rPr lang="de-DE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Programmierung Fortgeschrittene </a:t>
            </a:r>
          </a:p>
          <a:p>
            <a:pPr algn="ctr"/>
            <a:r>
              <a:rPr lang="de-DE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Gesamtschule Fischbach Jahrgang 6 + 7</a:t>
            </a:r>
            <a:br>
              <a:rPr lang="de-DE" altLang="en-US" dirty="0"/>
            </a:br>
            <a:r>
              <a:rPr lang="de-DE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Gruppenehrungen </a:t>
            </a:r>
            <a:r>
              <a:rPr lang="de-DE" alt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Frau Keller</a:t>
            </a:r>
            <a:r>
              <a:rPr lang="de-DE" alt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8052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>
            <a:extLst>
              <a:ext uri="{FF2B5EF4-FFF2-40B4-BE49-F238E27FC236}">
                <a16:creationId xmlns:a16="http://schemas.microsoft.com/office/drawing/2014/main" id="{5AA1E264-7AED-562E-56F4-5E542A8C5C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74" y="-299"/>
            <a:ext cx="3488471" cy="647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19C06024-E347-225B-6CAF-E96FD4FD27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219" y="16683"/>
            <a:ext cx="3947398" cy="741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" name="Picture 3">
            <a:extLst>
              <a:ext uri="{FF2B5EF4-FFF2-40B4-BE49-F238E27FC236}">
                <a16:creationId xmlns:a16="http://schemas.microsoft.com/office/drawing/2014/main" id="{F67CDEF4-28E7-5EB5-308D-6413BCA736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832" y="-299"/>
            <a:ext cx="4683094" cy="67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22D5ECE-C235-5720-022A-7D7A85879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31.05.2023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B559A04-F962-59A4-6942-C8E403CC7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MINT-Spitzenehrung der Bürgerstiftung Kelkheim</a:t>
            </a:r>
          </a:p>
        </p:txBody>
      </p:sp>
      <p:graphicFrame>
        <p:nvGraphicFramePr>
          <p:cNvPr id="9" name="Tabelle 9">
            <a:extLst>
              <a:ext uri="{FF2B5EF4-FFF2-40B4-BE49-F238E27FC236}">
                <a16:creationId xmlns:a16="http://schemas.microsoft.com/office/drawing/2014/main" id="{86BB495E-6DC3-CCE8-F78F-61D16A4957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4691554"/>
              </p:ext>
            </p:extLst>
          </p:nvPr>
        </p:nvGraphicFramePr>
        <p:xfrm>
          <a:off x="2526633" y="2482632"/>
          <a:ext cx="7230978" cy="148336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3890581">
                  <a:extLst>
                    <a:ext uri="{9D8B030D-6E8A-4147-A177-3AD203B41FA5}">
                      <a16:colId xmlns:a16="http://schemas.microsoft.com/office/drawing/2014/main" val="4167960709"/>
                    </a:ext>
                  </a:extLst>
                </a:gridCol>
                <a:gridCol w="3340397">
                  <a:extLst>
                    <a:ext uri="{9D8B030D-6E8A-4147-A177-3AD203B41FA5}">
                      <a16:colId xmlns:a16="http://schemas.microsoft.com/office/drawing/2014/main" val="9665501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41497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Ole Holst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Leon Zinke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8724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Tom Rindt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Lars Brosig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397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Ivy Weber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5204943"/>
                  </a:ext>
                </a:extLst>
              </a:tr>
            </a:tbl>
          </a:graphicData>
        </a:graphic>
      </p:graphicFrame>
      <p:sp>
        <p:nvSpPr>
          <p:cNvPr id="10" name="Textfeld 9">
            <a:extLst>
              <a:ext uri="{FF2B5EF4-FFF2-40B4-BE49-F238E27FC236}">
                <a16:creationId xmlns:a16="http://schemas.microsoft.com/office/drawing/2014/main" id="{AFFF36A1-F6F5-6C50-02DA-07D554D2407C}"/>
              </a:ext>
            </a:extLst>
          </p:cNvPr>
          <p:cNvSpPr txBox="1"/>
          <p:nvPr/>
        </p:nvSpPr>
        <p:spPr>
          <a:xfrm>
            <a:off x="15074" y="964799"/>
            <a:ext cx="1216185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Film AG </a:t>
            </a:r>
          </a:p>
          <a:p>
            <a:pPr algn="ctr"/>
            <a:r>
              <a:rPr lang="de-DE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Privatgymnasium Dr. Richter</a:t>
            </a:r>
            <a:br>
              <a:rPr lang="de-DE" altLang="en-US" dirty="0"/>
            </a:br>
            <a:r>
              <a:rPr lang="de-DE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Gruppenehrungen </a:t>
            </a:r>
            <a:r>
              <a:rPr lang="de-DE" alt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(Herr </a:t>
            </a:r>
            <a:r>
              <a:rPr lang="de-DE" altLang="en-US" sz="2000" b="0" dirty="0" err="1">
                <a:latin typeface="Arial" panose="020B0604020202020204" pitchFamily="34" charset="0"/>
                <a:cs typeface="Arial" panose="020B0604020202020204" pitchFamily="34" charset="0"/>
              </a:rPr>
              <a:t>Kreß</a:t>
            </a:r>
            <a:r>
              <a:rPr lang="de-DE" alt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038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>
            <a:extLst>
              <a:ext uri="{FF2B5EF4-FFF2-40B4-BE49-F238E27FC236}">
                <a16:creationId xmlns:a16="http://schemas.microsoft.com/office/drawing/2014/main" id="{5AA1E264-7AED-562E-56F4-5E542A8C5C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74" y="-299"/>
            <a:ext cx="3488471" cy="647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19C06024-E347-225B-6CAF-E96FD4FD27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219" y="16683"/>
            <a:ext cx="3947398" cy="741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" name="Picture 3">
            <a:extLst>
              <a:ext uri="{FF2B5EF4-FFF2-40B4-BE49-F238E27FC236}">
                <a16:creationId xmlns:a16="http://schemas.microsoft.com/office/drawing/2014/main" id="{F67CDEF4-28E7-5EB5-308D-6413BCA736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832" y="-299"/>
            <a:ext cx="4683094" cy="67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22D5ECE-C235-5720-022A-7D7A85879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31.05.2023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B559A04-F962-59A4-6942-C8E403CC7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MINT-Spitzenehrung der Bürgerstiftung Kelkheim</a:t>
            </a:r>
          </a:p>
        </p:txBody>
      </p:sp>
      <p:graphicFrame>
        <p:nvGraphicFramePr>
          <p:cNvPr id="9" name="Tabelle 9">
            <a:extLst>
              <a:ext uri="{FF2B5EF4-FFF2-40B4-BE49-F238E27FC236}">
                <a16:creationId xmlns:a16="http://schemas.microsoft.com/office/drawing/2014/main" id="{86BB495E-6DC3-CCE8-F78F-61D16A4957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6950798"/>
              </p:ext>
            </p:extLst>
          </p:nvPr>
        </p:nvGraphicFramePr>
        <p:xfrm>
          <a:off x="4150709" y="2482632"/>
          <a:ext cx="3890581" cy="148336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3890581">
                  <a:extLst>
                    <a:ext uri="{9D8B030D-6E8A-4147-A177-3AD203B41FA5}">
                      <a16:colId xmlns:a16="http://schemas.microsoft.com/office/drawing/2014/main" val="41679607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41497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Hanna Faber (G10a)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8724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Enesa</a:t>
                      </a:r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Visoka</a:t>
                      </a:r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(G7c)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397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Emma Peukert (G7c)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5204943"/>
                  </a:ext>
                </a:extLst>
              </a:tr>
            </a:tbl>
          </a:graphicData>
        </a:graphic>
      </p:graphicFrame>
      <p:sp>
        <p:nvSpPr>
          <p:cNvPr id="10" name="Textfeld 9">
            <a:extLst>
              <a:ext uri="{FF2B5EF4-FFF2-40B4-BE49-F238E27FC236}">
                <a16:creationId xmlns:a16="http://schemas.microsoft.com/office/drawing/2014/main" id="{AFFF36A1-F6F5-6C50-02DA-07D554D2407C}"/>
              </a:ext>
            </a:extLst>
          </p:cNvPr>
          <p:cNvSpPr txBox="1"/>
          <p:nvPr/>
        </p:nvSpPr>
        <p:spPr>
          <a:xfrm>
            <a:off x="15074" y="964799"/>
            <a:ext cx="1216185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MINT + Lab AG </a:t>
            </a:r>
          </a:p>
          <a:p>
            <a:pPr algn="ctr"/>
            <a:r>
              <a:rPr lang="de-DE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Gesamtschule Fischbach</a:t>
            </a:r>
            <a:br>
              <a:rPr lang="de-DE" altLang="en-US" dirty="0"/>
            </a:br>
            <a:r>
              <a:rPr lang="de-DE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Gruppenehrungen </a:t>
            </a:r>
            <a:r>
              <a:rPr lang="de-DE" alt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Frau Keller</a:t>
            </a:r>
            <a:r>
              <a:rPr lang="de-DE" alt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9831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>
            <a:extLst>
              <a:ext uri="{FF2B5EF4-FFF2-40B4-BE49-F238E27FC236}">
                <a16:creationId xmlns:a16="http://schemas.microsoft.com/office/drawing/2014/main" id="{5AA1E264-7AED-562E-56F4-5E542A8C5C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74" y="-299"/>
            <a:ext cx="3488471" cy="647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19C06024-E347-225B-6CAF-E96FD4FD27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219" y="16683"/>
            <a:ext cx="3947398" cy="741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" name="Picture 3">
            <a:extLst>
              <a:ext uri="{FF2B5EF4-FFF2-40B4-BE49-F238E27FC236}">
                <a16:creationId xmlns:a16="http://schemas.microsoft.com/office/drawing/2014/main" id="{F67CDEF4-28E7-5EB5-308D-6413BCA736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832" y="-299"/>
            <a:ext cx="4683094" cy="67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22D5ECE-C235-5720-022A-7D7A85879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31.05.2023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B559A04-F962-59A4-6942-C8E403CC7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MINT-Spitzenehrung der Bürgerstiftung Kelkheim</a:t>
            </a:r>
          </a:p>
        </p:txBody>
      </p:sp>
      <p:graphicFrame>
        <p:nvGraphicFramePr>
          <p:cNvPr id="9" name="Tabelle 9">
            <a:extLst>
              <a:ext uri="{FF2B5EF4-FFF2-40B4-BE49-F238E27FC236}">
                <a16:creationId xmlns:a16="http://schemas.microsoft.com/office/drawing/2014/main" id="{86BB495E-6DC3-CCE8-F78F-61D16A4957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1930585"/>
              </p:ext>
            </p:extLst>
          </p:nvPr>
        </p:nvGraphicFramePr>
        <p:xfrm>
          <a:off x="2576793" y="2872740"/>
          <a:ext cx="7230978" cy="111252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3890581">
                  <a:extLst>
                    <a:ext uri="{9D8B030D-6E8A-4147-A177-3AD203B41FA5}">
                      <a16:colId xmlns:a16="http://schemas.microsoft.com/office/drawing/2014/main" val="4167960709"/>
                    </a:ext>
                  </a:extLst>
                </a:gridCol>
                <a:gridCol w="3340397">
                  <a:extLst>
                    <a:ext uri="{9D8B030D-6E8A-4147-A177-3AD203B41FA5}">
                      <a16:colId xmlns:a16="http://schemas.microsoft.com/office/drawing/2014/main" val="9665501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41497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Felix Hauff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Tayo</a:t>
                      </a:r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Vogel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8724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Sungiin</a:t>
                      </a:r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Park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Besar</a:t>
                      </a:r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Haziri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397845"/>
                  </a:ext>
                </a:extLst>
              </a:tr>
            </a:tbl>
          </a:graphicData>
        </a:graphic>
      </p:graphicFrame>
      <p:sp>
        <p:nvSpPr>
          <p:cNvPr id="10" name="Textfeld 9">
            <a:extLst>
              <a:ext uri="{FF2B5EF4-FFF2-40B4-BE49-F238E27FC236}">
                <a16:creationId xmlns:a16="http://schemas.microsoft.com/office/drawing/2014/main" id="{AFFF36A1-F6F5-6C50-02DA-07D554D2407C}"/>
              </a:ext>
            </a:extLst>
          </p:cNvPr>
          <p:cNvSpPr txBox="1"/>
          <p:nvPr/>
        </p:nvSpPr>
        <p:spPr>
          <a:xfrm>
            <a:off x="15074" y="964799"/>
            <a:ext cx="1216185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Mathe für Könner </a:t>
            </a:r>
          </a:p>
          <a:p>
            <a:pPr algn="ctr"/>
            <a:r>
              <a:rPr lang="de-DE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Eichendorffschule Kelkheim Klasse G6a</a:t>
            </a:r>
            <a:br>
              <a:rPr lang="de-DE" altLang="en-US" dirty="0"/>
            </a:br>
            <a:r>
              <a:rPr lang="de-DE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Gruppenehrungen </a:t>
            </a:r>
            <a:r>
              <a:rPr lang="de-DE" alt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(Herr </a:t>
            </a:r>
            <a:r>
              <a:rPr lang="de-DE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Fischer</a:t>
            </a:r>
            <a:r>
              <a:rPr lang="de-DE" alt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6515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>
            <a:extLst>
              <a:ext uri="{FF2B5EF4-FFF2-40B4-BE49-F238E27FC236}">
                <a16:creationId xmlns:a16="http://schemas.microsoft.com/office/drawing/2014/main" id="{5AA1E264-7AED-562E-56F4-5E542A8C5C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74" y="-299"/>
            <a:ext cx="3488471" cy="647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19C06024-E347-225B-6CAF-E96FD4FD27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219" y="16683"/>
            <a:ext cx="3947398" cy="741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" name="Picture 3">
            <a:extLst>
              <a:ext uri="{FF2B5EF4-FFF2-40B4-BE49-F238E27FC236}">
                <a16:creationId xmlns:a16="http://schemas.microsoft.com/office/drawing/2014/main" id="{F67CDEF4-28E7-5EB5-308D-6413BCA736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832" y="-299"/>
            <a:ext cx="4683094" cy="67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22D5ECE-C235-5720-022A-7D7A85879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31.05.2023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B559A04-F962-59A4-6942-C8E403CC7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MINT-Spitzenehrung der Bürgerstiftung Kelkheim</a:t>
            </a:r>
          </a:p>
        </p:txBody>
      </p:sp>
      <p:graphicFrame>
        <p:nvGraphicFramePr>
          <p:cNvPr id="9" name="Tabelle 9">
            <a:extLst>
              <a:ext uri="{FF2B5EF4-FFF2-40B4-BE49-F238E27FC236}">
                <a16:creationId xmlns:a16="http://schemas.microsoft.com/office/drawing/2014/main" id="{86BB495E-6DC3-CCE8-F78F-61D16A4957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8995128"/>
              </p:ext>
            </p:extLst>
          </p:nvPr>
        </p:nvGraphicFramePr>
        <p:xfrm>
          <a:off x="4150709" y="2501900"/>
          <a:ext cx="3890581" cy="18542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3890581">
                  <a:extLst>
                    <a:ext uri="{9D8B030D-6E8A-4147-A177-3AD203B41FA5}">
                      <a16:colId xmlns:a16="http://schemas.microsoft.com/office/drawing/2014/main" val="41679607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Die Mathealpakas    Platz 4 in Hessen!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41497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Luisa Werner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8724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Frederik Schabel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397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Lucia Lorenz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34841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Matthea</a:t>
                      </a:r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Rack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4194877"/>
                  </a:ext>
                </a:extLst>
              </a:tr>
            </a:tbl>
          </a:graphicData>
        </a:graphic>
      </p:graphicFrame>
      <p:sp>
        <p:nvSpPr>
          <p:cNvPr id="10" name="Textfeld 9">
            <a:extLst>
              <a:ext uri="{FF2B5EF4-FFF2-40B4-BE49-F238E27FC236}">
                <a16:creationId xmlns:a16="http://schemas.microsoft.com/office/drawing/2014/main" id="{AFFF36A1-F6F5-6C50-02DA-07D554D2407C}"/>
              </a:ext>
            </a:extLst>
          </p:cNvPr>
          <p:cNvSpPr txBox="1"/>
          <p:nvPr/>
        </p:nvSpPr>
        <p:spPr>
          <a:xfrm>
            <a:off x="15074" y="964799"/>
            <a:ext cx="1216185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alt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Bolyaiwettbewerb</a:t>
            </a:r>
            <a:r>
              <a:rPr lang="de-DE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de-DE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Privatgymnasium Dr. Richter Klasse 5d</a:t>
            </a:r>
            <a:br>
              <a:rPr lang="de-DE" altLang="en-US" dirty="0"/>
            </a:br>
            <a:r>
              <a:rPr lang="de-DE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Gruppenehrungen </a:t>
            </a:r>
            <a:r>
              <a:rPr lang="de-DE" alt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(Herr </a:t>
            </a:r>
            <a:r>
              <a:rPr lang="de-DE" altLang="en-US" sz="2000" b="0" dirty="0" err="1">
                <a:latin typeface="Arial" panose="020B0604020202020204" pitchFamily="34" charset="0"/>
                <a:cs typeface="Arial" panose="020B0604020202020204" pitchFamily="34" charset="0"/>
              </a:rPr>
              <a:t>Kreß</a:t>
            </a:r>
            <a:r>
              <a:rPr lang="de-DE" alt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90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>
            <a:extLst>
              <a:ext uri="{FF2B5EF4-FFF2-40B4-BE49-F238E27FC236}">
                <a16:creationId xmlns:a16="http://schemas.microsoft.com/office/drawing/2014/main" id="{5AA1E264-7AED-562E-56F4-5E542A8C5C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74" y="-299"/>
            <a:ext cx="3488471" cy="647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19C06024-E347-225B-6CAF-E96FD4FD27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219" y="16683"/>
            <a:ext cx="3947398" cy="741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" name="Picture 3">
            <a:extLst>
              <a:ext uri="{FF2B5EF4-FFF2-40B4-BE49-F238E27FC236}">
                <a16:creationId xmlns:a16="http://schemas.microsoft.com/office/drawing/2014/main" id="{F67CDEF4-28E7-5EB5-308D-6413BCA736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832" y="-299"/>
            <a:ext cx="4683094" cy="67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22D5ECE-C235-5720-022A-7D7A85879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31.05.2023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B559A04-F962-59A4-6942-C8E403CC7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MINT-Spitzenehrung der Bürgerstiftung Kelkheim</a:t>
            </a:r>
          </a:p>
        </p:txBody>
      </p:sp>
      <p:graphicFrame>
        <p:nvGraphicFramePr>
          <p:cNvPr id="9" name="Tabelle 9">
            <a:extLst>
              <a:ext uri="{FF2B5EF4-FFF2-40B4-BE49-F238E27FC236}">
                <a16:creationId xmlns:a16="http://schemas.microsoft.com/office/drawing/2014/main" id="{86BB495E-6DC3-CCE8-F78F-61D16A4957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4283948"/>
              </p:ext>
            </p:extLst>
          </p:nvPr>
        </p:nvGraphicFramePr>
        <p:xfrm>
          <a:off x="2081463" y="2872740"/>
          <a:ext cx="8470232" cy="150876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4557354">
                  <a:extLst>
                    <a:ext uri="{9D8B030D-6E8A-4147-A177-3AD203B41FA5}">
                      <a16:colId xmlns:a16="http://schemas.microsoft.com/office/drawing/2014/main" val="4167960709"/>
                    </a:ext>
                  </a:extLst>
                </a:gridCol>
                <a:gridCol w="3912878">
                  <a:extLst>
                    <a:ext uri="{9D8B030D-6E8A-4147-A177-3AD203B41FA5}">
                      <a16:colId xmlns:a16="http://schemas.microsoft.com/office/drawing/2014/main" val="9665501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Gesamtschule Fischbach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Privatgymnasium Dr. Richter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41497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Luis Pop </a:t>
                      </a:r>
                      <a:r>
                        <a:rPr lang="de-DE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Mimoso</a:t>
                      </a:r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(R8b) Platz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Louis Fernandez Predel (8a)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8724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 Nehlsen (8c)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397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Niklas Rode (8d)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469001"/>
                  </a:ext>
                </a:extLst>
              </a:tr>
            </a:tbl>
          </a:graphicData>
        </a:graphic>
      </p:graphicFrame>
      <p:sp>
        <p:nvSpPr>
          <p:cNvPr id="10" name="Textfeld 9">
            <a:extLst>
              <a:ext uri="{FF2B5EF4-FFF2-40B4-BE49-F238E27FC236}">
                <a16:creationId xmlns:a16="http://schemas.microsoft.com/office/drawing/2014/main" id="{AFFF36A1-F6F5-6C50-02DA-07D554D2407C}"/>
              </a:ext>
            </a:extLst>
          </p:cNvPr>
          <p:cNvSpPr txBox="1"/>
          <p:nvPr/>
        </p:nvSpPr>
        <p:spPr>
          <a:xfrm>
            <a:off x="15074" y="964799"/>
            <a:ext cx="12161852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Mathematikwettbewerb der 8. Klassen</a:t>
            </a:r>
          </a:p>
          <a:p>
            <a:pPr algn="ctr"/>
            <a:r>
              <a:rPr lang="de-DE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Teilnahme an 2. Runde </a:t>
            </a:r>
          </a:p>
          <a:p>
            <a:pPr algn="ctr"/>
            <a:r>
              <a:rPr lang="de-DE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Gesamtschule Fischbach und Privatgymnasium Dr. Richter</a:t>
            </a:r>
            <a:br>
              <a:rPr lang="de-DE" altLang="en-US" dirty="0"/>
            </a:br>
            <a:r>
              <a:rPr lang="de-DE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Einzelehrungen </a:t>
            </a:r>
            <a:r>
              <a:rPr lang="de-DE" alt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(Frau Keller / Herr </a:t>
            </a:r>
            <a:r>
              <a:rPr lang="de-DE" altLang="en-US" sz="2000" b="0" dirty="0" err="1">
                <a:latin typeface="Arial" panose="020B0604020202020204" pitchFamily="34" charset="0"/>
                <a:cs typeface="Arial" panose="020B0604020202020204" pitchFamily="34" charset="0"/>
              </a:rPr>
              <a:t>Kreß</a:t>
            </a:r>
            <a:r>
              <a:rPr lang="de-DE" alt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5868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>
            <a:extLst>
              <a:ext uri="{FF2B5EF4-FFF2-40B4-BE49-F238E27FC236}">
                <a16:creationId xmlns:a16="http://schemas.microsoft.com/office/drawing/2014/main" id="{5AA1E264-7AED-562E-56F4-5E542A8C5C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74" y="-299"/>
            <a:ext cx="3488471" cy="647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19C06024-E347-225B-6CAF-E96FD4FD27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219" y="16683"/>
            <a:ext cx="3947398" cy="741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" name="Picture 3">
            <a:extLst>
              <a:ext uri="{FF2B5EF4-FFF2-40B4-BE49-F238E27FC236}">
                <a16:creationId xmlns:a16="http://schemas.microsoft.com/office/drawing/2014/main" id="{F67CDEF4-28E7-5EB5-308D-6413BCA736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832" y="-299"/>
            <a:ext cx="4683094" cy="67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22D5ECE-C235-5720-022A-7D7A85879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31.05.2023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B559A04-F962-59A4-6942-C8E403CC7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MINT-Spitzenehrung der Bürgerstiftung Kelkheim</a:t>
            </a:r>
          </a:p>
        </p:txBody>
      </p:sp>
      <p:graphicFrame>
        <p:nvGraphicFramePr>
          <p:cNvPr id="9" name="Tabelle 9">
            <a:extLst>
              <a:ext uri="{FF2B5EF4-FFF2-40B4-BE49-F238E27FC236}">
                <a16:creationId xmlns:a16="http://schemas.microsoft.com/office/drawing/2014/main" id="{86BB495E-6DC3-CCE8-F78F-61D16A4957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3801016"/>
              </p:ext>
            </p:extLst>
          </p:nvPr>
        </p:nvGraphicFramePr>
        <p:xfrm>
          <a:off x="1860884" y="2967422"/>
          <a:ext cx="8470232" cy="113792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4557354">
                  <a:extLst>
                    <a:ext uri="{9D8B030D-6E8A-4147-A177-3AD203B41FA5}">
                      <a16:colId xmlns:a16="http://schemas.microsoft.com/office/drawing/2014/main" val="4167960709"/>
                    </a:ext>
                  </a:extLst>
                </a:gridCol>
                <a:gridCol w="3912878">
                  <a:extLst>
                    <a:ext uri="{9D8B030D-6E8A-4147-A177-3AD203B41FA5}">
                      <a16:colId xmlns:a16="http://schemas.microsoft.com/office/drawing/2014/main" val="9665501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Bundeswettbewerb Mathematik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Pangeawettbewerb</a:t>
                      </a:r>
                      <a:endParaRPr lang="de-DE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41497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Philipp Kühr (G7)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Theodor Wellner-Bou (G6)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8724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Julia Junker (G6)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397845"/>
                  </a:ext>
                </a:extLst>
              </a:tr>
            </a:tbl>
          </a:graphicData>
        </a:graphic>
      </p:graphicFrame>
      <p:sp>
        <p:nvSpPr>
          <p:cNvPr id="10" name="Textfeld 9">
            <a:extLst>
              <a:ext uri="{FF2B5EF4-FFF2-40B4-BE49-F238E27FC236}">
                <a16:creationId xmlns:a16="http://schemas.microsoft.com/office/drawing/2014/main" id="{AFFF36A1-F6F5-6C50-02DA-07D554D2407C}"/>
              </a:ext>
            </a:extLst>
          </p:cNvPr>
          <p:cNvSpPr txBox="1"/>
          <p:nvPr/>
        </p:nvSpPr>
        <p:spPr>
          <a:xfrm>
            <a:off x="15074" y="964799"/>
            <a:ext cx="12161852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Teilnahme am Bundeswettbewerb Mathematik</a:t>
            </a:r>
          </a:p>
          <a:p>
            <a:pPr algn="ctr"/>
            <a:r>
              <a:rPr lang="de-DE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und an der Zwischenrunde des </a:t>
            </a:r>
            <a:r>
              <a:rPr lang="de-DE" alt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Pangeawettbewerbs</a:t>
            </a:r>
            <a:endParaRPr lang="de-DE" alt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Eichendorffschule Kelkheim </a:t>
            </a:r>
            <a:br>
              <a:rPr lang="de-DE" altLang="en-US" dirty="0"/>
            </a:br>
            <a:r>
              <a:rPr lang="de-DE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Einzelehrungen </a:t>
            </a:r>
            <a:r>
              <a:rPr lang="de-DE" alt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(Herr Fischer)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6471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>
            <a:extLst>
              <a:ext uri="{FF2B5EF4-FFF2-40B4-BE49-F238E27FC236}">
                <a16:creationId xmlns:a16="http://schemas.microsoft.com/office/drawing/2014/main" id="{5AA1E264-7AED-562E-56F4-5E542A8C5C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74" y="-299"/>
            <a:ext cx="3488471" cy="647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19C06024-E347-225B-6CAF-E96FD4FD27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219" y="16683"/>
            <a:ext cx="3947398" cy="741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" name="Picture 3">
            <a:extLst>
              <a:ext uri="{FF2B5EF4-FFF2-40B4-BE49-F238E27FC236}">
                <a16:creationId xmlns:a16="http://schemas.microsoft.com/office/drawing/2014/main" id="{F67CDEF4-28E7-5EB5-308D-6413BCA736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832" y="-299"/>
            <a:ext cx="4683094" cy="67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22D5ECE-C235-5720-022A-7D7A85879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31.05.2023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B559A04-F962-59A4-6942-C8E403CC7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MINT-Spitzenehrung der Bürgerstiftung Kelkheim</a:t>
            </a:r>
          </a:p>
        </p:txBody>
      </p:sp>
      <p:graphicFrame>
        <p:nvGraphicFramePr>
          <p:cNvPr id="9" name="Tabelle 9">
            <a:extLst>
              <a:ext uri="{FF2B5EF4-FFF2-40B4-BE49-F238E27FC236}">
                <a16:creationId xmlns:a16="http://schemas.microsoft.com/office/drawing/2014/main" id="{86BB495E-6DC3-CCE8-F78F-61D16A4957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9983024"/>
              </p:ext>
            </p:extLst>
          </p:nvPr>
        </p:nvGraphicFramePr>
        <p:xfrm>
          <a:off x="1860884" y="2967422"/>
          <a:ext cx="8470232" cy="150876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4557354">
                  <a:extLst>
                    <a:ext uri="{9D8B030D-6E8A-4147-A177-3AD203B41FA5}">
                      <a16:colId xmlns:a16="http://schemas.microsoft.com/office/drawing/2014/main" val="4167960709"/>
                    </a:ext>
                  </a:extLst>
                </a:gridCol>
                <a:gridCol w="3912878">
                  <a:extLst>
                    <a:ext uri="{9D8B030D-6E8A-4147-A177-3AD203B41FA5}">
                      <a16:colId xmlns:a16="http://schemas.microsoft.com/office/drawing/2014/main" val="9665501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Runde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Runde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41497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Patrizia Wagner (6c)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Frederik Mahlberg (6d)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8724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Clara Kunzelmann (6d)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397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Annabelle Rohr (5c)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529775"/>
                  </a:ext>
                </a:extLst>
              </a:tr>
            </a:tbl>
          </a:graphicData>
        </a:graphic>
      </p:graphicFrame>
      <p:sp>
        <p:nvSpPr>
          <p:cNvPr id="10" name="Textfeld 9">
            <a:extLst>
              <a:ext uri="{FF2B5EF4-FFF2-40B4-BE49-F238E27FC236}">
                <a16:creationId xmlns:a16="http://schemas.microsoft.com/office/drawing/2014/main" id="{AFFF36A1-F6F5-6C50-02DA-07D554D2407C}"/>
              </a:ext>
            </a:extLst>
          </p:cNvPr>
          <p:cNvSpPr txBox="1"/>
          <p:nvPr/>
        </p:nvSpPr>
        <p:spPr>
          <a:xfrm>
            <a:off x="15074" y="964799"/>
            <a:ext cx="12161852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Teilnahme an der 2. und 3. Runde der</a:t>
            </a:r>
          </a:p>
          <a:p>
            <a:pPr algn="ctr"/>
            <a:r>
              <a:rPr lang="de-DE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Mathematik-Olympiade</a:t>
            </a:r>
          </a:p>
          <a:p>
            <a:pPr algn="ctr"/>
            <a:r>
              <a:rPr lang="de-DE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Privatgymnasium Dr. Richter</a:t>
            </a:r>
            <a:br>
              <a:rPr lang="de-DE" altLang="en-US" dirty="0"/>
            </a:br>
            <a:r>
              <a:rPr lang="de-DE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Einzelehrungen </a:t>
            </a:r>
            <a:r>
              <a:rPr lang="de-DE" alt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(Herr </a:t>
            </a:r>
            <a:r>
              <a:rPr lang="de-DE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Kreß</a:t>
            </a:r>
            <a:r>
              <a:rPr lang="de-DE" alt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5515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>
            <a:extLst>
              <a:ext uri="{FF2B5EF4-FFF2-40B4-BE49-F238E27FC236}">
                <a16:creationId xmlns:a16="http://schemas.microsoft.com/office/drawing/2014/main" id="{5AA1E264-7AED-562E-56F4-5E542A8C5C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74" y="-299"/>
            <a:ext cx="3488471" cy="647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19C06024-E347-225B-6CAF-E96FD4FD27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219" y="16683"/>
            <a:ext cx="3947398" cy="741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" name="Picture 3">
            <a:extLst>
              <a:ext uri="{FF2B5EF4-FFF2-40B4-BE49-F238E27FC236}">
                <a16:creationId xmlns:a16="http://schemas.microsoft.com/office/drawing/2014/main" id="{F67CDEF4-28E7-5EB5-308D-6413BCA736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832" y="-299"/>
            <a:ext cx="4683094" cy="67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22D5ECE-C235-5720-022A-7D7A85879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31.05.2023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B559A04-F962-59A4-6942-C8E403CC7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MINT-Spitzenehrung der Bürgerstiftung Kelkheim</a:t>
            </a:r>
          </a:p>
        </p:txBody>
      </p:sp>
      <p:graphicFrame>
        <p:nvGraphicFramePr>
          <p:cNvPr id="9" name="Tabelle 9">
            <a:extLst>
              <a:ext uri="{FF2B5EF4-FFF2-40B4-BE49-F238E27FC236}">
                <a16:creationId xmlns:a16="http://schemas.microsoft.com/office/drawing/2014/main" id="{86BB495E-6DC3-CCE8-F78F-61D16A4957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0648037"/>
              </p:ext>
            </p:extLst>
          </p:nvPr>
        </p:nvGraphicFramePr>
        <p:xfrm>
          <a:off x="1759309" y="2594443"/>
          <a:ext cx="8470232" cy="299212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4557354">
                  <a:extLst>
                    <a:ext uri="{9D8B030D-6E8A-4147-A177-3AD203B41FA5}">
                      <a16:colId xmlns:a16="http://schemas.microsoft.com/office/drawing/2014/main" val="4167960709"/>
                    </a:ext>
                  </a:extLst>
                </a:gridCol>
                <a:gridCol w="3912878">
                  <a:extLst>
                    <a:ext uri="{9D8B030D-6E8A-4147-A177-3AD203B41FA5}">
                      <a16:colId xmlns:a16="http://schemas.microsoft.com/office/drawing/2014/main" val="9665501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Gesamtschule Fischbach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Eichendorffschule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41497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Lisa Marie Hintz (G10a)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Pia Sophie </a:t>
                      </a:r>
                      <a:r>
                        <a:rPr lang="de-DE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Marhenke</a:t>
                      </a:r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(G10a)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8724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Rania Salma Ludwig (G10a)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397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Clara Junker (G10c)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529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Luis Steipert (G9b)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06053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Maya Ober (G5d)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19870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Sarah Louisa Wissing (G6a)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42370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Nicola Kneisel (G7a)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2535538"/>
                  </a:ext>
                </a:extLst>
              </a:tr>
            </a:tbl>
          </a:graphicData>
        </a:graphic>
      </p:graphicFrame>
      <p:sp>
        <p:nvSpPr>
          <p:cNvPr id="10" name="Textfeld 9">
            <a:extLst>
              <a:ext uri="{FF2B5EF4-FFF2-40B4-BE49-F238E27FC236}">
                <a16:creationId xmlns:a16="http://schemas.microsoft.com/office/drawing/2014/main" id="{AFFF36A1-F6F5-6C50-02DA-07D554D2407C}"/>
              </a:ext>
            </a:extLst>
          </p:cNvPr>
          <p:cNvSpPr txBox="1"/>
          <p:nvPr/>
        </p:nvSpPr>
        <p:spPr>
          <a:xfrm>
            <a:off x="15074" y="964799"/>
            <a:ext cx="1216185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Teilnahme an der Internationalen Junior Science Olympiade</a:t>
            </a:r>
          </a:p>
          <a:p>
            <a:pPr algn="ctr"/>
            <a:r>
              <a:rPr lang="de-DE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Gesamtschule Fischbach und Eichendorffschule Kelkheim</a:t>
            </a:r>
          </a:p>
          <a:p>
            <a:pPr algn="ctr"/>
            <a:r>
              <a:rPr lang="de-DE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Einzelehrungen </a:t>
            </a:r>
            <a:r>
              <a:rPr lang="de-DE" alt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(Frau Winter / Herr Fischer)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5762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>
            <a:extLst>
              <a:ext uri="{FF2B5EF4-FFF2-40B4-BE49-F238E27FC236}">
                <a16:creationId xmlns:a16="http://schemas.microsoft.com/office/drawing/2014/main" id="{5AA1E264-7AED-562E-56F4-5E542A8C5C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74" y="-299"/>
            <a:ext cx="3488471" cy="647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19C06024-E347-225B-6CAF-E96FD4FD27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219" y="16683"/>
            <a:ext cx="3947398" cy="741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" name="Picture 3">
            <a:extLst>
              <a:ext uri="{FF2B5EF4-FFF2-40B4-BE49-F238E27FC236}">
                <a16:creationId xmlns:a16="http://schemas.microsoft.com/office/drawing/2014/main" id="{F67CDEF4-28E7-5EB5-308D-6413BCA736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832" y="-299"/>
            <a:ext cx="4683094" cy="67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22D5ECE-C235-5720-022A-7D7A85879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31.05.2023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B559A04-F962-59A4-6942-C8E403CC7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MINT-Spitzenehrung der Bürgerstiftung Kelkheim</a:t>
            </a:r>
          </a:p>
        </p:txBody>
      </p:sp>
      <p:graphicFrame>
        <p:nvGraphicFramePr>
          <p:cNvPr id="9" name="Tabelle 9">
            <a:extLst>
              <a:ext uri="{FF2B5EF4-FFF2-40B4-BE49-F238E27FC236}">
                <a16:creationId xmlns:a16="http://schemas.microsoft.com/office/drawing/2014/main" id="{86BB495E-6DC3-CCE8-F78F-61D16A4957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7610432"/>
              </p:ext>
            </p:extLst>
          </p:nvPr>
        </p:nvGraphicFramePr>
        <p:xfrm>
          <a:off x="1759309" y="2594443"/>
          <a:ext cx="8470232" cy="225044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4557354">
                  <a:extLst>
                    <a:ext uri="{9D8B030D-6E8A-4147-A177-3AD203B41FA5}">
                      <a16:colId xmlns:a16="http://schemas.microsoft.com/office/drawing/2014/main" val="4167960709"/>
                    </a:ext>
                  </a:extLst>
                </a:gridCol>
                <a:gridCol w="3912878">
                  <a:extLst>
                    <a:ext uri="{9D8B030D-6E8A-4147-A177-3AD203B41FA5}">
                      <a16:colId xmlns:a16="http://schemas.microsoft.com/office/drawing/2014/main" val="9665501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Chemie-Olympiade 2. Runde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Physik-Olympiade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41497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Milena Bayer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David Gemmel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8724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 </a:t>
                      </a:r>
                      <a:r>
                        <a:rPr lang="de-DE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Liebehenschel</a:t>
                      </a:r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397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Ramona Westphal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529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Emil </a:t>
                      </a:r>
                      <a:r>
                        <a:rPr lang="de-DE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Schnaus</a:t>
                      </a:r>
                      <a:endParaRPr lang="de-DE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06053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Nicola Schmitz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1987092"/>
                  </a:ext>
                </a:extLst>
              </a:tr>
            </a:tbl>
          </a:graphicData>
        </a:graphic>
      </p:graphicFrame>
      <p:sp>
        <p:nvSpPr>
          <p:cNvPr id="10" name="Textfeld 9">
            <a:extLst>
              <a:ext uri="{FF2B5EF4-FFF2-40B4-BE49-F238E27FC236}">
                <a16:creationId xmlns:a16="http://schemas.microsoft.com/office/drawing/2014/main" id="{AFFF36A1-F6F5-6C50-02DA-07D554D2407C}"/>
              </a:ext>
            </a:extLst>
          </p:cNvPr>
          <p:cNvSpPr txBox="1"/>
          <p:nvPr/>
        </p:nvSpPr>
        <p:spPr>
          <a:xfrm>
            <a:off x="15074" y="964799"/>
            <a:ext cx="1216185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Chemie- und Physik Olympiade</a:t>
            </a:r>
          </a:p>
          <a:p>
            <a:pPr algn="ctr"/>
            <a:r>
              <a:rPr lang="de-DE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Eichendorffschule Kelkheim Jahrgang Q4</a:t>
            </a:r>
          </a:p>
          <a:p>
            <a:pPr algn="ctr"/>
            <a:r>
              <a:rPr lang="de-DE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Einzelehrungen </a:t>
            </a:r>
            <a:r>
              <a:rPr lang="de-DE" alt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(Herr Fischer)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606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>
            <a:extLst>
              <a:ext uri="{FF2B5EF4-FFF2-40B4-BE49-F238E27FC236}">
                <a16:creationId xmlns:a16="http://schemas.microsoft.com/office/drawing/2014/main" id="{5AA1E264-7AED-562E-56F4-5E542A8C5C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74" y="-299"/>
            <a:ext cx="3488471" cy="647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19C06024-E347-225B-6CAF-E96FD4FD27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219" y="16683"/>
            <a:ext cx="3947398" cy="741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" name="Picture 3">
            <a:extLst>
              <a:ext uri="{FF2B5EF4-FFF2-40B4-BE49-F238E27FC236}">
                <a16:creationId xmlns:a16="http://schemas.microsoft.com/office/drawing/2014/main" id="{F67CDEF4-28E7-5EB5-308D-6413BCA736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832" y="-299"/>
            <a:ext cx="4683094" cy="67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575A6806-65DE-CAD9-D797-E16393AA4E3F}"/>
              </a:ext>
            </a:extLst>
          </p:cNvPr>
          <p:cNvSpPr txBox="1"/>
          <p:nvPr/>
        </p:nvSpPr>
        <p:spPr>
          <a:xfrm>
            <a:off x="2732670" y="1923883"/>
            <a:ext cx="6722645" cy="37791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spcBef>
                <a:spcPct val="0"/>
              </a:spcBef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</a:pPr>
            <a:r>
              <a:rPr lang="de-DE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Ehrungen von Schülerinnen und Schülern der Eichendorffschule, der Gesamtschule Fischbach und des Privatgymnasiums Dr. Richter</a:t>
            </a:r>
          </a:p>
          <a:p>
            <a:pPr marL="0" indent="0" algn="ctr">
              <a:lnSpc>
                <a:spcPct val="143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</a:pPr>
            <a:r>
              <a:rPr lang="de-DE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mit ausgezeichneten Leistungen im </a:t>
            </a:r>
          </a:p>
          <a:p>
            <a:pPr marL="0" indent="0" algn="ctr">
              <a:lnSpc>
                <a:spcPct val="143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</a:pPr>
            <a:r>
              <a:rPr lang="de-DE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mathematisch-naturwissenschaftlich-technischen Bereich</a:t>
            </a:r>
          </a:p>
          <a:p>
            <a:pPr marL="0" indent="0" algn="ctr">
              <a:lnSpc>
                <a:spcPct val="143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</a:pPr>
            <a:r>
              <a:rPr lang="de-DE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durch die Bürgerstiftung Kelkheim</a:t>
            </a:r>
          </a:p>
          <a:p>
            <a:pPr marL="0" indent="0" algn="ctr">
              <a:lnSpc>
                <a:spcPct val="143000"/>
              </a:lnSpc>
              <a:spcBef>
                <a:spcPct val="0"/>
              </a:spcBef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</a:pPr>
            <a:r>
              <a:rPr lang="de-DE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am 31.05.2023</a:t>
            </a:r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2735D70B-770A-0B3D-8D7C-A43912F6D57C}"/>
              </a:ext>
            </a:extLst>
          </p:cNvPr>
          <p:cNvSpPr txBox="1">
            <a:spLocks noChangeArrowheads="1"/>
          </p:cNvSpPr>
          <p:nvPr/>
        </p:nvSpPr>
        <p:spPr>
          <a:xfrm>
            <a:off x="1558506" y="1288883"/>
            <a:ext cx="9070975" cy="635000"/>
          </a:xfrm>
          <a:prstGeom prst="rect">
            <a:avLst/>
          </a:prstGeom>
          <a:ln/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de-DE" alt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MINT-Spitzen</a:t>
            </a:r>
          </a:p>
        </p:txBody>
      </p:sp>
      <p:sp>
        <p:nvSpPr>
          <p:cNvPr id="12" name="Datumsplatzhalter 11">
            <a:extLst>
              <a:ext uri="{FF2B5EF4-FFF2-40B4-BE49-F238E27FC236}">
                <a16:creationId xmlns:a16="http://schemas.microsoft.com/office/drawing/2014/main" id="{CF09F1B9-0210-B7DF-F32C-EFF773C83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31.05.2023</a:t>
            </a:r>
          </a:p>
        </p:txBody>
      </p:sp>
      <p:sp>
        <p:nvSpPr>
          <p:cNvPr id="13" name="Fußzeilenplatzhalter 12">
            <a:extLst>
              <a:ext uri="{FF2B5EF4-FFF2-40B4-BE49-F238E27FC236}">
                <a16:creationId xmlns:a16="http://schemas.microsoft.com/office/drawing/2014/main" id="{2E4C55E0-6C45-32E8-C8D1-2BFBE6D7C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MINT-Spitzenehrung der Bürgerstiftung Kelkheim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45475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>
            <a:extLst>
              <a:ext uri="{FF2B5EF4-FFF2-40B4-BE49-F238E27FC236}">
                <a16:creationId xmlns:a16="http://schemas.microsoft.com/office/drawing/2014/main" id="{5AA1E264-7AED-562E-56F4-5E542A8C5C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74" y="-299"/>
            <a:ext cx="3488471" cy="647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19C06024-E347-225B-6CAF-E96FD4FD27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219" y="16683"/>
            <a:ext cx="3947398" cy="741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" name="Picture 3">
            <a:extLst>
              <a:ext uri="{FF2B5EF4-FFF2-40B4-BE49-F238E27FC236}">
                <a16:creationId xmlns:a16="http://schemas.microsoft.com/office/drawing/2014/main" id="{F67CDEF4-28E7-5EB5-308D-6413BCA736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832" y="-299"/>
            <a:ext cx="4683094" cy="67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22D5ECE-C235-5720-022A-7D7A85879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31.05.2023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B559A04-F962-59A4-6942-C8E403CC7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MINT-Spitzenehrung der Bürgerstiftung Kelkheim</a:t>
            </a:r>
          </a:p>
        </p:txBody>
      </p:sp>
      <p:graphicFrame>
        <p:nvGraphicFramePr>
          <p:cNvPr id="9" name="Tabelle 9">
            <a:extLst>
              <a:ext uri="{FF2B5EF4-FFF2-40B4-BE49-F238E27FC236}">
                <a16:creationId xmlns:a16="http://schemas.microsoft.com/office/drawing/2014/main" id="{86BB495E-6DC3-CCE8-F78F-61D16A4957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29804"/>
              </p:ext>
            </p:extLst>
          </p:nvPr>
        </p:nvGraphicFramePr>
        <p:xfrm>
          <a:off x="1759309" y="2860040"/>
          <a:ext cx="8470232" cy="113792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4557354">
                  <a:extLst>
                    <a:ext uri="{9D8B030D-6E8A-4147-A177-3AD203B41FA5}">
                      <a16:colId xmlns:a16="http://schemas.microsoft.com/office/drawing/2014/main" val="4167960709"/>
                    </a:ext>
                  </a:extLst>
                </a:gridCol>
                <a:gridCol w="3912878">
                  <a:extLst>
                    <a:ext uri="{9D8B030D-6E8A-4147-A177-3AD203B41FA5}">
                      <a16:colId xmlns:a16="http://schemas.microsoft.com/office/drawing/2014/main" val="9665501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Gesamtschule Fischbach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Eichendorffschule Kelkheim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41497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Leon Du Plessis R10b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Zoé </a:t>
                      </a:r>
                      <a:r>
                        <a:rPr lang="de-DE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Marrwitz</a:t>
                      </a:r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8724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Tom Loos E3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397845"/>
                  </a:ext>
                </a:extLst>
              </a:tr>
            </a:tbl>
          </a:graphicData>
        </a:graphic>
      </p:graphicFrame>
      <p:sp>
        <p:nvSpPr>
          <p:cNvPr id="10" name="Textfeld 9">
            <a:extLst>
              <a:ext uri="{FF2B5EF4-FFF2-40B4-BE49-F238E27FC236}">
                <a16:creationId xmlns:a16="http://schemas.microsoft.com/office/drawing/2014/main" id="{AFFF36A1-F6F5-6C50-02DA-07D554D2407C}"/>
              </a:ext>
            </a:extLst>
          </p:cNvPr>
          <p:cNvSpPr txBox="1"/>
          <p:nvPr/>
        </p:nvSpPr>
        <p:spPr>
          <a:xfrm>
            <a:off x="15074" y="964799"/>
            <a:ext cx="1216185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Experimentierwettbewerb: Chemie mach mit</a:t>
            </a:r>
          </a:p>
          <a:p>
            <a:pPr algn="ctr"/>
            <a:r>
              <a:rPr lang="de-DE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Gesamtschule Fischbach und Eichendorffschule Kelkheim </a:t>
            </a:r>
          </a:p>
          <a:p>
            <a:pPr algn="ctr"/>
            <a:r>
              <a:rPr lang="de-DE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Einzelehrungen </a:t>
            </a:r>
            <a:r>
              <a:rPr lang="de-DE" alt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(Frau Winter / Herr Fischer)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7336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>
            <a:extLst>
              <a:ext uri="{FF2B5EF4-FFF2-40B4-BE49-F238E27FC236}">
                <a16:creationId xmlns:a16="http://schemas.microsoft.com/office/drawing/2014/main" id="{5AA1E264-7AED-562E-56F4-5E542A8C5C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74" y="-299"/>
            <a:ext cx="3488471" cy="647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19C06024-E347-225B-6CAF-E96FD4FD27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219" y="16683"/>
            <a:ext cx="3947398" cy="741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" name="Picture 3">
            <a:extLst>
              <a:ext uri="{FF2B5EF4-FFF2-40B4-BE49-F238E27FC236}">
                <a16:creationId xmlns:a16="http://schemas.microsoft.com/office/drawing/2014/main" id="{F67CDEF4-28E7-5EB5-308D-6413BCA736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832" y="-299"/>
            <a:ext cx="4683094" cy="67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22D5ECE-C235-5720-022A-7D7A85879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31.05.2023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B559A04-F962-59A4-6942-C8E403CC7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MINT-Spitzenehrung der Bürgerstiftung Kelkheim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AFFF36A1-F6F5-6C50-02DA-07D554D2407C}"/>
              </a:ext>
            </a:extLst>
          </p:cNvPr>
          <p:cNvSpPr txBox="1"/>
          <p:nvPr/>
        </p:nvSpPr>
        <p:spPr>
          <a:xfrm>
            <a:off x="15074" y="964799"/>
            <a:ext cx="12161852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Danke</a:t>
            </a:r>
          </a:p>
          <a:p>
            <a:pPr algn="ctr"/>
            <a:endParaRPr lang="de-DE" alt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Stellvertretend für alle geehrten Schülerinnen und Schüler der</a:t>
            </a:r>
          </a:p>
          <a:p>
            <a:pPr algn="ctr"/>
            <a:r>
              <a:rPr lang="de-DE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Gesamtschule Fischbach, der Eichendorffschule Kelkheim und </a:t>
            </a:r>
          </a:p>
          <a:p>
            <a:pPr algn="ctr"/>
            <a:r>
              <a:rPr lang="de-DE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des Privatgymnasiums Dr. Richter </a:t>
            </a:r>
          </a:p>
          <a:p>
            <a:pPr algn="ctr"/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Dankesworte von Lisa Marie Hintz (GSF G10a)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02436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>
            <a:extLst>
              <a:ext uri="{FF2B5EF4-FFF2-40B4-BE49-F238E27FC236}">
                <a16:creationId xmlns:a16="http://schemas.microsoft.com/office/drawing/2014/main" id="{5AA1E264-7AED-562E-56F4-5E542A8C5C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74" y="-299"/>
            <a:ext cx="3488471" cy="647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19C06024-E347-225B-6CAF-E96FD4FD27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219" y="16683"/>
            <a:ext cx="3947398" cy="741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" name="Picture 3">
            <a:extLst>
              <a:ext uri="{FF2B5EF4-FFF2-40B4-BE49-F238E27FC236}">
                <a16:creationId xmlns:a16="http://schemas.microsoft.com/office/drawing/2014/main" id="{F67CDEF4-28E7-5EB5-308D-6413BCA736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832" y="-299"/>
            <a:ext cx="4683094" cy="67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22D5ECE-C235-5720-022A-7D7A85879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31.05.2023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B559A04-F962-59A4-6942-C8E403CC7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MINT-Spitzenehrung der Bürgerstiftung Kelkheim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AFFF36A1-F6F5-6C50-02DA-07D554D2407C}"/>
              </a:ext>
            </a:extLst>
          </p:cNvPr>
          <p:cNvSpPr txBox="1"/>
          <p:nvPr/>
        </p:nvSpPr>
        <p:spPr>
          <a:xfrm>
            <a:off x="15074" y="964799"/>
            <a:ext cx="1216185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Abschluss</a:t>
            </a:r>
          </a:p>
          <a:p>
            <a:pPr algn="ctr"/>
            <a:endParaRPr lang="de-DE" alt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074784F4-500D-23D6-61FC-C47E1D683F48}"/>
              </a:ext>
            </a:extLst>
          </p:cNvPr>
          <p:cNvSpPr txBox="1">
            <a:spLocks noChangeArrowheads="1"/>
          </p:cNvSpPr>
          <p:nvPr/>
        </p:nvSpPr>
        <p:spPr>
          <a:xfrm>
            <a:off x="503237" y="2459038"/>
            <a:ext cx="10902699" cy="2692400"/>
          </a:xfrm>
          <a:prstGeom prst="rect">
            <a:avLst/>
          </a:prstGeom>
          <a:ln/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22275" indent="-317500">
              <a:spcBef>
                <a:spcPts val="3350"/>
              </a:spcBef>
              <a:buSzPct val="44000"/>
              <a:buFont typeface="Wingdings" panose="05000000000000000000" pitchFamily="2" charset="2"/>
              <a:buChar char=""/>
              <a:tabLst>
                <a:tab pos="422275" algn="l"/>
                <a:tab pos="527050" algn="l"/>
                <a:tab pos="976313" algn="l"/>
                <a:tab pos="1425575" algn="l"/>
                <a:tab pos="1874838" algn="l"/>
                <a:tab pos="2324100" algn="l"/>
                <a:tab pos="2773363" algn="l"/>
                <a:tab pos="3222625" algn="l"/>
                <a:tab pos="3671888" algn="l"/>
                <a:tab pos="4121150" algn="l"/>
                <a:tab pos="4570413" algn="l"/>
                <a:tab pos="5019675" algn="l"/>
                <a:tab pos="5468938" algn="l"/>
                <a:tab pos="5918200" algn="l"/>
                <a:tab pos="6367463" algn="l"/>
                <a:tab pos="6816725" algn="l"/>
                <a:tab pos="7265988" algn="l"/>
                <a:tab pos="7715250" algn="l"/>
                <a:tab pos="8164513" algn="l"/>
                <a:tab pos="8613775" algn="l"/>
                <a:tab pos="9063038" algn="l"/>
              </a:tabLst>
            </a:pPr>
            <a:r>
              <a:rPr lang="de-DE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Alle Preisträgerinnen und Preisträger versammeln sich jetzt vor dem Rathaus für ein gemeinsames Abschlussfoto</a:t>
            </a:r>
          </a:p>
          <a:p>
            <a:pPr marL="422275" indent="-317500">
              <a:spcBef>
                <a:spcPts val="3350"/>
              </a:spcBef>
              <a:buSzPct val="44000"/>
              <a:buFont typeface="Wingdings" panose="05000000000000000000" pitchFamily="2" charset="2"/>
              <a:buChar char=""/>
              <a:tabLst>
                <a:tab pos="422275" algn="l"/>
                <a:tab pos="527050" algn="l"/>
                <a:tab pos="976313" algn="l"/>
                <a:tab pos="1425575" algn="l"/>
                <a:tab pos="1874838" algn="l"/>
                <a:tab pos="2324100" algn="l"/>
                <a:tab pos="2773363" algn="l"/>
                <a:tab pos="3222625" algn="l"/>
                <a:tab pos="3671888" algn="l"/>
                <a:tab pos="4121150" algn="l"/>
                <a:tab pos="4570413" algn="l"/>
                <a:tab pos="5019675" algn="l"/>
                <a:tab pos="5468938" algn="l"/>
                <a:tab pos="5918200" algn="l"/>
                <a:tab pos="6367463" algn="l"/>
                <a:tab pos="6816725" algn="l"/>
                <a:tab pos="7265988" algn="l"/>
                <a:tab pos="7715250" algn="l"/>
                <a:tab pos="8164513" algn="l"/>
                <a:tab pos="8613775" algn="l"/>
                <a:tab pos="9063038" algn="l"/>
              </a:tabLst>
            </a:pPr>
            <a:r>
              <a:rPr lang="de-DE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Anschließend können alle Gäste die Ausstellungen bzw. Präsentationen besuchen</a:t>
            </a:r>
          </a:p>
          <a:p>
            <a:pPr marL="422275" indent="-317500">
              <a:spcBef>
                <a:spcPts val="3350"/>
              </a:spcBef>
              <a:buSzPct val="44000"/>
              <a:buFont typeface="Wingdings" panose="05000000000000000000" pitchFamily="2" charset="2"/>
              <a:buChar char=""/>
              <a:tabLst>
                <a:tab pos="422275" algn="l"/>
                <a:tab pos="527050" algn="l"/>
                <a:tab pos="976313" algn="l"/>
                <a:tab pos="1425575" algn="l"/>
                <a:tab pos="1874838" algn="l"/>
                <a:tab pos="2324100" algn="l"/>
                <a:tab pos="2773363" algn="l"/>
                <a:tab pos="3222625" algn="l"/>
                <a:tab pos="3671888" algn="l"/>
                <a:tab pos="4121150" algn="l"/>
                <a:tab pos="4570413" algn="l"/>
                <a:tab pos="5019675" algn="l"/>
                <a:tab pos="5468938" algn="l"/>
                <a:tab pos="5918200" algn="l"/>
                <a:tab pos="6367463" algn="l"/>
                <a:tab pos="6816725" algn="l"/>
                <a:tab pos="7265988" algn="l"/>
                <a:tab pos="7715250" algn="l"/>
                <a:tab pos="8164513" algn="l"/>
                <a:tab pos="8613775" algn="l"/>
                <a:tab pos="9063038" algn="l"/>
              </a:tabLst>
            </a:pPr>
            <a:r>
              <a:rPr lang="de-DE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Die Bürgerstiftung Kelkheim lädt zu einem </a:t>
            </a:r>
            <a:r>
              <a:rPr lang="de-DE" altLang="en-US" sz="2400">
                <a:latin typeface="Arial" panose="020B0604020202020204" pitchFamily="34" charset="0"/>
                <a:cs typeface="Arial" panose="020B0604020202020204" pitchFamily="34" charset="0"/>
              </a:rPr>
              <a:t>kleinen Imbiss im Foyer ein</a:t>
            </a:r>
            <a:endParaRPr lang="de-DE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81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>
            <a:extLst>
              <a:ext uri="{FF2B5EF4-FFF2-40B4-BE49-F238E27FC236}">
                <a16:creationId xmlns:a16="http://schemas.microsoft.com/office/drawing/2014/main" id="{5AA1E264-7AED-562E-56F4-5E542A8C5C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74" y="-299"/>
            <a:ext cx="3488471" cy="647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19C06024-E347-225B-6CAF-E96FD4FD27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219" y="16683"/>
            <a:ext cx="3947398" cy="741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" name="Picture 3">
            <a:extLst>
              <a:ext uri="{FF2B5EF4-FFF2-40B4-BE49-F238E27FC236}">
                <a16:creationId xmlns:a16="http://schemas.microsoft.com/office/drawing/2014/main" id="{F67CDEF4-28E7-5EB5-308D-6413BCA736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832" y="-299"/>
            <a:ext cx="4683094" cy="67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22D5ECE-C235-5720-022A-7D7A85879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31.05.2023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B559A04-F962-59A4-6942-C8E403CC7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MINT-Spitzenehrung der Bürgerstiftung Kelkheim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EADDC4B7-63E0-DDF5-A5B2-6B59EB6C7F79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58140"/>
            <a:ext cx="12176926" cy="627809"/>
          </a:xfrm>
          <a:prstGeom prst="rect">
            <a:avLst/>
          </a:prstGeom>
          <a:ln/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de-DE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Programm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4810E6DD-3636-2C19-C00B-7FB011682C69}"/>
              </a:ext>
            </a:extLst>
          </p:cNvPr>
          <p:cNvSpPr txBox="1">
            <a:spLocks noChangeArrowheads="1"/>
          </p:cNvSpPr>
          <p:nvPr/>
        </p:nvSpPr>
        <p:spPr>
          <a:xfrm>
            <a:off x="274630" y="1611313"/>
            <a:ext cx="11688762" cy="4745037"/>
          </a:xfrm>
          <a:prstGeom prst="rect">
            <a:avLst/>
          </a:prstGeom>
          <a:ln/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</a:pPr>
            <a:r>
              <a:rPr lang="de-DE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Begrüßung Hr. Dr. Kübel, 2. Vorsitzender der Bürgerstiftung</a:t>
            </a:r>
          </a:p>
          <a:p>
            <a:pPr>
              <a:spcBef>
                <a:spcPts val="1100"/>
              </a:spcBef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</a:pPr>
            <a:r>
              <a:rPr lang="de-DE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Ansprache Hr. Bürgermeister Kündiger</a:t>
            </a:r>
          </a:p>
          <a:p>
            <a:pPr>
              <a:spcBef>
                <a:spcPts val="1100"/>
              </a:spcBef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</a:pPr>
            <a:r>
              <a:rPr lang="de-DE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Verleihung der Preise in folgenden Gruppen</a:t>
            </a:r>
          </a:p>
          <a:p>
            <a:pPr marL="0" indent="0">
              <a:spcBef>
                <a:spcPts val="1100"/>
              </a:spcBef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</a:pPr>
            <a:endParaRPr lang="de-DE" alt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4075" lvl="1" indent="-319088">
              <a:buSzPct val="75000"/>
              <a:buFont typeface="Symbol" panose="05050102010706020507" pitchFamily="18" charset="2"/>
              <a:buChar char="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</a:pPr>
            <a:r>
              <a:rPr lang="de-DE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Gruppenehrungen: </a:t>
            </a:r>
          </a:p>
          <a:p>
            <a:pPr marL="534987" lvl="1" indent="0">
              <a:buSzPct val="75000"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</a:pPr>
            <a:r>
              <a:rPr lang="de-DE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	Naturwissenschaftliche AG u.a.:</a:t>
            </a:r>
          </a:p>
          <a:p>
            <a:pPr marL="534987" lvl="1" indent="0">
              <a:buSzPct val="75000"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</a:pPr>
            <a:r>
              <a:rPr lang="de-DE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	Denk Mit – Mach Mit,  Robotik, Programmieren, Sexualkunde Scout, Arduino, </a:t>
            </a:r>
            <a:r>
              <a:rPr lang="de-DE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Calliope</a:t>
            </a:r>
            <a:r>
              <a:rPr lang="de-DE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Film, MINT+ Lab, </a:t>
            </a:r>
          </a:p>
          <a:p>
            <a:pPr marL="534987" lvl="1" indent="0">
              <a:buSzPct val="75000"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</a:pPr>
            <a:r>
              <a:rPr lang="de-DE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	Mathe für Könner, </a:t>
            </a:r>
            <a:r>
              <a:rPr lang="de-DE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Bolyaiwettbewerb</a:t>
            </a:r>
            <a:endParaRPr lang="de-DE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4075" lvl="1" indent="-319088">
              <a:buSzPct val="75000"/>
              <a:buFont typeface="Symbol" panose="05050102010706020507" pitchFamily="18" charset="2"/>
              <a:buChar char="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</a:pPr>
            <a:endParaRPr lang="de-DE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4075" lvl="1" indent="-319088">
              <a:buSzPct val="75000"/>
              <a:buFont typeface="Symbol" panose="05050102010706020507" pitchFamily="18" charset="2"/>
              <a:buChar char="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</a:pPr>
            <a:r>
              <a:rPr lang="de-DE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Einzelehrungen:</a:t>
            </a:r>
          </a:p>
          <a:p>
            <a:pPr marL="992187" lvl="2" indent="0">
              <a:buSzPct val="75000"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</a:pPr>
            <a:r>
              <a:rPr lang="de-DE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Mathewettbewerb der 8. Klassen, Bundeswettbewerb Mathematik, Mathe-Olympiade, </a:t>
            </a:r>
          </a:p>
          <a:p>
            <a:pPr marL="992187" lvl="2" indent="0">
              <a:buSzPct val="75000"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</a:pPr>
            <a:r>
              <a:rPr lang="de-DE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Junior Science Olympiade, Chemie mach mit, Chemie und Physik Olympiaden </a:t>
            </a:r>
          </a:p>
          <a:p>
            <a:pPr marL="854075" lvl="1" indent="-319088">
              <a:buSzPct val="75000"/>
              <a:buFont typeface="Symbol" panose="05050102010706020507" pitchFamily="18" charset="2"/>
              <a:buChar char="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</a:pPr>
            <a:endParaRPr lang="de-DE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22275" indent="-317500">
              <a:spcBef>
                <a:spcPts val="1100"/>
              </a:spcBef>
              <a:buSzPct val="44000"/>
              <a:buFont typeface="Wingdings" panose="05000000000000000000" pitchFamily="2" charset="2"/>
              <a:buChar char="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</a:pPr>
            <a:r>
              <a:rPr lang="de-DE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Danksagung einer Schülerin</a:t>
            </a:r>
          </a:p>
          <a:p>
            <a:pPr marL="422275" indent="-317500">
              <a:spcBef>
                <a:spcPts val="1100"/>
              </a:spcBef>
              <a:buSzPct val="44000"/>
              <a:buFont typeface="Wingdings" panose="05000000000000000000" pitchFamily="2" charset="2"/>
              <a:buChar char="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</a:pPr>
            <a:r>
              <a:rPr lang="de-DE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Gemeinsames Foto aller Preisträgerinnen und Preisträger</a:t>
            </a:r>
          </a:p>
          <a:p>
            <a:pPr marL="422275" indent="-317500">
              <a:spcBef>
                <a:spcPts val="1100"/>
              </a:spcBef>
              <a:buSzPct val="44000"/>
              <a:buFont typeface="Wingdings" panose="05000000000000000000" pitchFamily="2" charset="2"/>
              <a:buChar char="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</a:pPr>
            <a:r>
              <a:rPr lang="de-DE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Abschluss mit kleinem Imbiss</a:t>
            </a:r>
          </a:p>
        </p:txBody>
      </p:sp>
    </p:spTree>
    <p:extLst>
      <p:ext uri="{BB962C8B-B14F-4D97-AF65-F5344CB8AC3E}">
        <p14:creationId xmlns:p14="http://schemas.microsoft.com/office/powerpoint/2010/main" val="2805168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>
            <a:extLst>
              <a:ext uri="{FF2B5EF4-FFF2-40B4-BE49-F238E27FC236}">
                <a16:creationId xmlns:a16="http://schemas.microsoft.com/office/drawing/2014/main" id="{5AA1E264-7AED-562E-56F4-5E542A8C5C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74" y="-299"/>
            <a:ext cx="3488471" cy="647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19C06024-E347-225B-6CAF-E96FD4FD27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219" y="16683"/>
            <a:ext cx="3947398" cy="741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" name="Picture 3">
            <a:extLst>
              <a:ext uri="{FF2B5EF4-FFF2-40B4-BE49-F238E27FC236}">
                <a16:creationId xmlns:a16="http://schemas.microsoft.com/office/drawing/2014/main" id="{F67CDEF4-28E7-5EB5-308D-6413BCA736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832" y="-299"/>
            <a:ext cx="4683094" cy="67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22D5ECE-C235-5720-022A-7D7A85879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31.05.2023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B559A04-F962-59A4-6942-C8E403CC7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MINT-Spitzenehrung der Bürgerstiftung Kelkheim</a:t>
            </a:r>
          </a:p>
        </p:txBody>
      </p:sp>
      <p:graphicFrame>
        <p:nvGraphicFramePr>
          <p:cNvPr id="9" name="Tabelle 9">
            <a:extLst>
              <a:ext uri="{FF2B5EF4-FFF2-40B4-BE49-F238E27FC236}">
                <a16:creationId xmlns:a16="http://schemas.microsoft.com/office/drawing/2014/main" id="{86BB495E-6DC3-CCE8-F78F-61D16A4957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7236772"/>
              </p:ext>
            </p:extLst>
          </p:nvPr>
        </p:nvGraphicFramePr>
        <p:xfrm>
          <a:off x="2794567" y="2371786"/>
          <a:ext cx="6843498" cy="296672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3451212">
                  <a:extLst>
                    <a:ext uri="{9D8B030D-6E8A-4147-A177-3AD203B41FA5}">
                      <a16:colId xmlns:a16="http://schemas.microsoft.com/office/drawing/2014/main" val="4167960709"/>
                    </a:ext>
                  </a:extLst>
                </a:gridCol>
                <a:gridCol w="3392286">
                  <a:extLst>
                    <a:ext uri="{9D8B030D-6E8A-4147-A177-3AD203B41FA5}">
                      <a16:colId xmlns:a16="http://schemas.microsoft.com/office/drawing/2014/main" val="9665501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41497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de-DE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ヒラギノ角ゴ ProN W3" charset="0"/>
                        </a:rPr>
                        <a:t>Marcel </a:t>
                      </a:r>
                      <a:r>
                        <a:rPr kumimoji="0" lang="de-DE" alt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ヒラギノ角ゴ ProN W3" charset="0"/>
                        </a:rPr>
                        <a:t>Grzadziel</a:t>
                      </a:r>
                      <a:r>
                        <a:rPr kumimoji="0" lang="de-DE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ヒラギノ角ゴ ProN W3" charset="0"/>
                        </a:rPr>
                        <a:t> (G8a)</a:t>
                      </a:r>
                      <a:endParaRPr lang="de-D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de-DE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ヒラギノ角ゴ ProN W3" charset="0"/>
                        </a:rPr>
                        <a:t>Jacob </a:t>
                      </a:r>
                      <a:r>
                        <a:rPr kumimoji="0" lang="de-DE" alt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ヒラギノ角ゴ ProN W3" charset="0"/>
                        </a:rPr>
                        <a:t>Höllering</a:t>
                      </a:r>
                      <a:r>
                        <a:rPr kumimoji="0" lang="de-DE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ヒラギノ角ゴ ProN W3" charset="0"/>
                        </a:rPr>
                        <a:t> (G8a)</a:t>
                      </a:r>
                      <a:endParaRPr lang="de-DE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8724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de-DE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ヒラギノ角ゴ ProN W3" charset="0"/>
                        </a:rPr>
                        <a:t>Jasmin </a:t>
                      </a:r>
                      <a:r>
                        <a:rPr kumimoji="0" lang="de-DE" alt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ヒラギノ角ゴ ProN W3" charset="0"/>
                        </a:rPr>
                        <a:t>Weyde</a:t>
                      </a:r>
                      <a:r>
                        <a:rPr kumimoji="0" lang="de-DE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ヒラギノ角ゴ ProN W3" charset="0"/>
                        </a:rPr>
                        <a:t> (G8a)</a:t>
                      </a:r>
                      <a:endParaRPr lang="de-D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de-DE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ヒラギノ角ゴ ProN W3" charset="0"/>
                        </a:rPr>
                        <a:t>Lara Willkomm (G8a)</a:t>
                      </a:r>
                      <a:endParaRPr lang="de-DE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397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de-DE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ヒラギノ角ゴ ProN W3" charset="0"/>
                        </a:rPr>
                        <a:t>Maximilian Ehrenreich (G5b)</a:t>
                      </a:r>
                      <a:endParaRPr lang="de-D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de-DE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ヒラギノ角ゴ ProN W3" charset="0"/>
                        </a:rPr>
                        <a:t>Florian Rupp (G5b)</a:t>
                      </a:r>
                      <a:endParaRPr lang="de-DE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52049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de-DE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ヒラギノ角ゴ ProN W3" charset="0"/>
                        </a:rPr>
                        <a:t>Tobias Rupp (G5b)</a:t>
                      </a:r>
                      <a:endParaRPr lang="de-D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de-DE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ヒラギノ角ゴ ProN W3" charset="0"/>
                        </a:rPr>
                        <a:t>Janis </a:t>
                      </a:r>
                      <a:r>
                        <a:rPr kumimoji="0" lang="de-DE" alt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ヒラギノ角ゴ ProN W3" charset="0"/>
                        </a:rPr>
                        <a:t>Wielinski</a:t>
                      </a:r>
                      <a:r>
                        <a:rPr kumimoji="0" lang="de-DE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ヒラギノ角ゴ ProN W3" charset="0"/>
                        </a:rPr>
                        <a:t> (G5b)</a:t>
                      </a:r>
                      <a:endParaRPr lang="de-DE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06453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de-DE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ヒラギノ角ゴ ProN W3" charset="0"/>
                        </a:rPr>
                        <a:t>Mila </a:t>
                      </a:r>
                      <a:r>
                        <a:rPr kumimoji="0" lang="de-DE" alt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ヒラギノ角ゴ ProN W3" charset="0"/>
                        </a:rPr>
                        <a:t>Fizal</a:t>
                      </a:r>
                      <a:r>
                        <a:rPr kumimoji="0" lang="de-DE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ヒラギノ角ゴ ProN W3" charset="0"/>
                        </a:rPr>
                        <a:t> (G5b)</a:t>
                      </a:r>
                      <a:endParaRPr lang="de-D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de-DE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ヒラギノ角ゴ ProN W3" charset="0"/>
                        </a:rPr>
                        <a:t>Malin Henkel (G5b)</a:t>
                      </a:r>
                      <a:endParaRPr lang="de-DE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36621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de-DE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ヒラギノ角ゴ ProN W3" charset="0"/>
                        </a:rPr>
                        <a:t>Luise Meixner (G5b)</a:t>
                      </a:r>
                      <a:endParaRPr lang="de-D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de-DE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ヒラギノ角ゴ ProN W3" charset="0"/>
                        </a:rPr>
                        <a:t>Rima </a:t>
                      </a:r>
                      <a:r>
                        <a:rPr kumimoji="0" lang="de-DE" alt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ヒラギノ角ゴ ProN W3" charset="0"/>
                        </a:rPr>
                        <a:t>Özgenis</a:t>
                      </a:r>
                      <a:r>
                        <a:rPr kumimoji="0" lang="de-DE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ヒラギノ角ゴ ProN W3" charset="0"/>
                        </a:rPr>
                        <a:t> (G5b)</a:t>
                      </a:r>
                      <a:endParaRPr lang="de-DE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12877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de-DE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ヒラギノ角ゴ ProN W3" charset="0"/>
                        </a:rPr>
                        <a:t>Anna </a:t>
                      </a:r>
                      <a:r>
                        <a:rPr kumimoji="0" lang="de-DE" alt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ヒラギノ角ゴ ProN W3" charset="0"/>
                        </a:rPr>
                        <a:t>Przenioslo</a:t>
                      </a:r>
                      <a:r>
                        <a:rPr kumimoji="0" lang="de-DE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ヒラギノ角ゴ ProN W3" charset="0"/>
                        </a:rPr>
                        <a:t> (G5b)</a:t>
                      </a:r>
                      <a:endParaRPr lang="de-D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de-DE" alt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ヒラギノ角ゴ ProN W3" charset="0"/>
                        </a:rPr>
                        <a:t>Melodi</a:t>
                      </a:r>
                      <a:r>
                        <a:rPr kumimoji="0" lang="de-DE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ヒラギノ角ゴ ProN W3" charset="0"/>
                        </a:rPr>
                        <a:t> </a:t>
                      </a:r>
                      <a:r>
                        <a:rPr kumimoji="0" lang="de-DE" alt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ヒラギノ角ゴ ProN W3" charset="0"/>
                        </a:rPr>
                        <a:t>Tayoglu</a:t>
                      </a:r>
                      <a:r>
                        <a:rPr kumimoji="0" lang="de-DE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ヒラギノ角ゴ ProN W3" charset="0"/>
                        </a:rPr>
                        <a:t> (G5b)</a:t>
                      </a:r>
                      <a:endParaRPr lang="de-DE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7443066"/>
                  </a:ext>
                </a:extLst>
              </a:tr>
            </a:tbl>
          </a:graphicData>
        </a:graphic>
      </p:graphicFrame>
      <p:sp>
        <p:nvSpPr>
          <p:cNvPr id="12" name="Textfeld 11">
            <a:extLst>
              <a:ext uri="{FF2B5EF4-FFF2-40B4-BE49-F238E27FC236}">
                <a16:creationId xmlns:a16="http://schemas.microsoft.com/office/drawing/2014/main" id="{DEC2B2EF-FDC1-833D-D949-F497CC6F6F1C}"/>
              </a:ext>
            </a:extLst>
          </p:cNvPr>
          <p:cNvSpPr txBox="1"/>
          <p:nvPr/>
        </p:nvSpPr>
        <p:spPr>
          <a:xfrm>
            <a:off x="15074" y="964799"/>
            <a:ext cx="1216185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Schulinterne MINT-Wettbewerb: Denk mit – Mach mit  </a:t>
            </a:r>
          </a:p>
          <a:p>
            <a:pPr algn="ctr"/>
            <a:r>
              <a:rPr lang="de-DE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Gesamtschule Fischbach</a:t>
            </a:r>
            <a:br>
              <a:rPr lang="de-DE" altLang="en-US" dirty="0"/>
            </a:br>
            <a:r>
              <a:rPr lang="de-DE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Gruppenehrungen </a:t>
            </a:r>
            <a:r>
              <a:rPr lang="de-DE" alt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Frau Winter</a:t>
            </a:r>
            <a:r>
              <a:rPr lang="de-DE" alt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541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>
            <a:extLst>
              <a:ext uri="{FF2B5EF4-FFF2-40B4-BE49-F238E27FC236}">
                <a16:creationId xmlns:a16="http://schemas.microsoft.com/office/drawing/2014/main" id="{5AA1E264-7AED-562E-56F4-5E542A8C5C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74" y="-299"/>
            <a:ext cx="3488471" cy="647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19C06024-E347-225B-6CAF-E96FD4FD27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219" y="16683"/>
            <a:ext cx="3947398" cy="741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" name="Picture 3">
            <a:extLst>
              <a:ext uri="{FF2B5EF4-FFF2-40B4-BE49-F238E27FC236}">
                <a16:creationId xmlns:a16="http://schemas.microsoft.com/office/drawing/2014/main" id="{F67CDEF4-28E7-5EB5-308D-6413BCA736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832" y="-299"/>
            <a:ext cx="4683094" cy="67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22D5ECE-C235-5720-022A-7D7A85879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31.05.2023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B559A04-F962-59A4-6942-C8E403CC7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MINT-Spitzenehrung der Bürgerstiftung Kelkheim</a:t>
            </a:r>
          </a:p>
        </p:txBody>
      </p:sp>
      <p:graphicFrame>
        <p:nvGraphicFramePr>
          <p:cNvPr id="9" name="Tabelle 9">
            <a:extLst>
              <a:ext uri="{FF2B5EF4-FFF2-40B4-BE49-F238E27FC236}">
                <a16:creationId xmlns:a16="http://schemas.microsoft.com/office/drawing/2014/main" id="{86BB495E-6DC3-CCE8-F78F-61D16A4957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2602639"/>
              </p:ext>
            </p:extLst>
          </p:nvPr>
        </p:nvGraphicFramePr>
        <p:xfrm>
          <a:off x="2387832" y="2482632"/>
          <a:ext cx="7447547" cy="259588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3742405">
                  <a:extLst>
                    <a:ext uri="{9D8B030D-6E8A-4147-A177-3AD203B41FA5}">
                      <a16:colId xmlns:a16="http://schemas.microsoft.com/office/drawing/2014/main" val="4167960709"/>
                    </a:ext>
                  </a:extLst>
                </a:gridCol>
                <a:gridCol w="3705142">
                  <a:extLst>
                    <a:ext uri="{9D8B030D-6E8A-4147-A177-3AD203B41FA5}">
                      <a16:colId xmlns:a16="http://schemas.microsoft.com/office/drawing/2014/main" val="9665501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AG-Leiter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AG-Teilnehmer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41497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Tony Schmidt (9a)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Mateo Körber Belmonte (12c)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8724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Sebastian Baumann (12d)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Jaden </a:t>
                      </a:r>
                      <a:r>
                        <a:rPr lang="de-DE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Parathottal</a:t>
                      </a:r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(9b)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397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Felix Rode (11b)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Jasper Ger (7a)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52049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Ildkó</a:t>
                      </a:r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Handbichler</a:t>
                      </a:r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(12b)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Kurosh </a:t>
                      </a:r>
                      <a:r>
                        <a:rPr lang="de-DE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Neuerburg</a:t>
                      </a:r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(7a)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06453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Till Weber (7b)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36621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Florian Stöhr (7c)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1287703"/>
                  </a:ext>
                </a:extLst>
              </a:tr>
            </a:tbl>
          </a:graphicData>
        </a:graphic>
      </p:graphicFrame>
      <p:sp>
        <p:nvSpPr>
          <p:cNvPr id="10" name="Textfeld 9">
            <a:extLst>
              <a:ext uri="{FF2B5EF4-FFF2-40B4-BE49-F238E27FC236}">
                <a16:creationId xmlns:a16="http://schemas.microsoft.com/office/drawing/2014/main" id="{AFFF36A1-F6F5-6C50-02DA-07D554D2407C}"/>
              </a:ext>
            </a:extLst>
          </p:cNvPr>
          <p:cNvSpPr txBox="1"/>
          <p:nvPr/>
        </p:nvSpPr>
        <p:spPr>
          <a:xfrm>
            <a:off x="15074" y="964799"/>
            <a:ext cx="1216185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Robotik AG </a:t>
            </a:r>
          </a:p>
          <a:p>
            <a:pPr algn="ctr"/>
            <a:r>
              <a:rPr lang="de-DE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Privatgymnasium Dr. Richter Klassen 6-12</a:t>
            </a:r>
            <a:r>
              <a:rPr lang="de-DE" altLang="en-US" dirty="0"/>
              <a:t> </a:t>
            </a:r>
            <a:br>
              <a:rPr lang="de-DE" altLang="en-US" dirty="0"/>
            </a:br>
            <a:r>
              <a:rPr lang="de-DE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Gruppenehrungen </a:t>
            </a:r>
            <a:r>
              <a:rPr lang="de-DE" alt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(Herr </a:t>
            </a:r>
            <a:r>
              <a:rPr lang="de-DE" altLang="en-US" sz="2000" b="0" dirty="0" err="1">
                <a:latin typeface="Arial" panose="020B0604020202020204" pitchFamily="34" charset="0"/>
                <a:cs typeface="Arial" panose="020B0604020202020204" pitchFamily="34" charset="0"/>
              </a:rPr>
              <a:t>Kreß</a:t>
            </a:r>
            <a:r>
              <a:rPr lang="de-DE" alt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385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>
            <a:extLst>
              <a:ext uri="{FF2B5EF4-FFF2-40B4-BE49-F238E27FC236}">
                <a16:creationId xmlns:a16="http://schemas.microsoft.com/office/drawing/2014/main" id="{5AA1E264-7AED-562E-56F4-5E542A8C5C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74" y="-299"/>
            <a:ext cx="3488471" cy="647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19C06024-E347-225B-6CAF-E96FD4FD27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219" y="16683"/>
            <a:ext cx="3947398" cy="741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" name="Picture 3">
            <a:extLst>
              <a:ext uri="{FF2B5EF4-FFF2-40B4-BE49-F238E27FC236}">
                <a16:creationId xmlns:a16="http://schemas.microsoft.com/office/drawing/2014/main" id="{F67CDEF4-28E7-5EB5-308D-6413BCA736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832" y="-299"/>
            <a:ext cx="4683094" cy="67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22D5ECE-C235-5720-022A-7D7A85879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31.05.2023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B559A04-F962-59A4-6942-C8E403CC7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MINT-Spitzenehrung der Bürgerstiftung Kelkheim</a:t>
            </a:r>
          </a:p>
        </p:txBody>
      </p:sp>
      <p:graphicFrame>
        <p:nvGraphicFramePr>
          <p:cNvPr id="9" name="Tabelle 9">
            <a:extLst>
              <a:ext uri="{FF2B5EF4-FFF2-40B4-BE49-F238E27FC236}">
                <a16:creationId xmlns:a16="http://schemas.microsoft.com/office/drawing/2014/main" id="{86BB495E-6DC3-CCE8-F78F-61D16A4957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829995"/>
              </p:ext>
            </p:extLst>
          </p:nvPr>
        </p:nvGraphicFramePr>
        <p:xfrm>
          <a:off x="1723523" y="2165128"/>
          <a:ext cx="8744953" cy="37084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934463">
                  <a:extLst>
                    <a:ext uri="{9D8B030D-6E8A-4147-A177-3AD203B41FA5}">
                      <a16:colId xmlns:a16="http://schemas.microsoft.com/office/drawing/2014/main" val="4167960709"/>
                    </a:ext>
                  </a:extLst>
                </a:gridCol>
                <a:gridCol w="2905245">
                  <a:extLst>
                    <a:ext uri="{9D8B030D-6E8A-4147-A177-3AD203B41FA5}">
                      <a16:colId xmlns:a16="http://schemas.microsoft.com/office/drawing/2014/main" val="966550138"/>
                    </a:ext>
                  </a:extLst>
                </a:gridCol>
                <a:gridCol w="2905245">
                  <a:extLst>
                    <a:ext uri="{9D8B030D-6E8A-4147-A177-3AD203B41FA5}">
                      <a16:colId xmlns:a16="http://schemas.microsoft.com/office/drawing/2014/main" val="18931035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Leitung </a:t>
                      </a:r>
                      <a:r>
                        <a:rPr lang="de-DE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Programmier</a:t>
                      </a:r>
                      <a:r>
                        <a:rPr lang="de-D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41497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Damian Abramov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Sebastian Kuhn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Marvin Schopf (E3)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8724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Luis Benedikt </a:t>
                      </a:r>
                      <a:r>
                        <a:rPr lang="de-DE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Bevanda</a:t>
                      </a:r>
                      <a:endParaRPr lang="de-DE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Farina Moradi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397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Ena </a:t>
                      </a:r>
                      <a:r>
                        <a:rPr lang="de-DE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Fogadic</a:t>
                      </a:r>
                      <a:endParaRPr lang="de-DE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Emily Marie </a:t>
                      </a:r>
                      <a:r>
                        <a:rPr lang="de-DE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Mutke</a:t>
                      </a:r>
                      <a:endParaRPr lang="de-DE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52049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Navid </a:t>
                      </a:r>
                      <a:r>
                        <a:rPr lang="de-DE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Graffi</a:t>
                      </a:r>
                      <a:endParaRPr lang="de-DE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David Dino Ostojic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06453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Lina </a:t>
                      </a:r>
                      <a:r>
                        <a:rPr lang="de-DE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Rahma</a:t>
                      </a:r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Helali</a:t>
                      </a:r>
                      <a:endParaRPr lang="de-DE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Philipp Raab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36621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Mirjam Valentina Helbig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Lennox Can Sahin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12877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Samuel </a:t>
                      </a:r>
                      <a:r>
                        <a:rPr lang="de-DE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Belete</a:t>
                      </a:r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Kiflie</a:t>
                      </a:r>
                      <a:endParaRPr lang="de-DE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Raphael Senn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241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Pascal Kowalew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Daniil </a:t>
                      </a:r>
                      <a:r>
                        <a:rPr lang="de-DE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Sosnytskyi</a:t>
                      </a:r>
                      <a:endParaRPr lang="de-DE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38596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Jonas Krüger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Maxim Wolf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2415881"/>
                  </a:ext>
                </a:extLst>
              </a:tr>
            </a:tbl>
          </a:graphicData>
        </a:graphic>
      </p:graphicFrame>
      <p:sp>
        <p:nvSpPr>
          <p:cNvPr id="10" name="Textfeld 9">
            <a:extLst>
              <a:ext uri="{FF2B5EF4-FFF2-40B4-BE49-F238E27FC236}">
                <a16:creationId xmlns:a16="http://schemas.microsoft.com/office/drawing/2014/main" id="{AFFF36A1-F6F5-6C50-02DA-07D554D2407C}"/>
              </a:ext>
            </a:extLst>
          </p:cNvPr>
          <p:cNvSpPr txBox="1"/>
          <p:nvPr/>
        </p:nvSpPr>
        <p:spPr>
          <a:xfrm>
            <a:off x="15074" y="964799"/>
            <a:ext cx="1216185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alt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Programmier</a:t>
            </a:r>
            <a:r>
              <a:rPr lang="de-DE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AG </a:t>
            </a:r>
          </a:p>
          <a:p>
            <a:pPr algn="ctr"/>
            <a:r>
              <a:rPr lang="de-DE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Eichendorffschule Kelkheim Klassen G5</a:t>
            </a:r>
            <a:r>
              <a:rPr lang="de-DE" altLang="en-US" dirty="0"/>
              <a:t> </a:t>
            </a:r>
            <a:br>
              <a:rPr lang="de-DE" altLang="en-US" dirty="0"/>
            </a:br>
            <a:r>
              <a:rPr lang="de-DE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Gruppenehrung </a:t>
            </a:r>
            <a:r>
              <a:rPr lang="de-DE" alt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(Herr </a:t>
            </a:r>
            <a:r>
              <a:rPr lang="de-DE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Fischer</a:t>
            </a:r>
            <a:r>
              <a:rPr lang="de-DE" alt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798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>
            <a:extLst>
              <a:ext uri="{FF2B5EF4-FFF2-40B4-BE49-F238E27FC236}">
                <a16:creationId xmlns:a16="http://schemas.microsoft.com/office/drawing/2014/main" id="{5AA1E264-7AED-562E-56F4-5E542A8C5C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74" y="-299"/>
            <a:ext cx="3488471" cy="647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19C06024-E347-225B-6CAF-E96FD4FD27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219" y="16683"/>
            <a:ext cx="3947398" cy="741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" name="Picture 3">
            <a:extLst>
              <a:ext uri="{FF2B5EF4-FFF2-40B4-BE49-F238E27FC236}">
                <a16:creationId xmlns:a16="http://schemas.microsoft.com/office/drawing/2014/main" id="{F67CDEF4-28E7-5EB5-308D-6413BCA736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832" y="-299"/>
            <a:ext cx="4683094" cy="67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22D5ECE-C235-5720-022A-7D7A85879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31.05.2023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B559A04-F962-59A4-6942-C8E403CC7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MINT-Spitzenehrung der Bürgerstiftung Kelkheim</a:t>
            </a:r>
          </a:p>
        </p:txBody>
      </p:sp>
      <p:graphicFrame>
        <p:nvGraphicFramePr>
          <p:cNvPr id="9" name="Tabelle 9">
            <a:extLst>
              <a:ext uri="{FF2B5EF4-FFF2-40B4-BE49-F238E27FC236}">
                <a16:creationId xmlns:a16="http://schemas.microsoft.com/office/drawing/2014/main" id="{86BB495E-6DC3-CCE8-F78F-61D16A4957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7539639"/>
              </p:ext>
            </p:extLst>
          </p:nvPr>
        </p:nvGraphicFramePr>
        <p:xfrm>
          <a:off x="4150709" y="2482632"/>
          <a:ext cx="3890581" cy="18542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3890581">
                  <a:extLst>
                    <a:ext uri="{9D8B030D-6E8A-4147-A177-3AD203B41FA5}">
                      <a16:colId xmlns:a16="http://schemas.microsoft.com/office/drawing/2014/main" val="41679607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41497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Sophia Fricke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8724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Josephine Spreu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397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Zoe Kennedy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52049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Arda </a:t>
                      </a:r>
                      <a:r>
                        <a:rPr lang="de-DE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Turac</a:t>
                      </a:r>
                      <a:endParaRPr lang="de-DE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4147461"/>
                  </a:ext>
                </a:extLst>
              </a:tr>
            </a:tbl>
          </a:graphicData>
        </a:graphic>
      </p:graphicFrame>
      <p:sp>
        <p:nvSpPr>
          <p:cNvPr id="10" name="Textfeld 9">
            <a:extLst>
              <a:ext uri="{FF2B5EF4-FFF2-40B4-BE49-F238E27FC236}">
                <a16:creationId xmlns:a16="http://schemas.microsoft.com/office/drawing/2014/main" id="{AFFF36A1-F6F5-6C50-02DA-07D554D2407C}"/>
              </a:ext>
            </a:extLst>
          </p:cNvPr>
          <p:cNvSpPr txBox="1"/>
          <p:nvPr/>
        </p:nvSpPr>
        <p:spPr>
          <a:xfrm>
            <a:off x="15074" y="964799"/>
            <a:ext cx="1216185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Sexualkunde-Scouts  </a:t>
            </a:r>
          </a:p>
          <a:p>
            <a:pPr algn="ctr"/>
            <a:r>
              <a:rPr lang="de-DE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Gesamtschule Fischbach Klasse G9c</a:t>
            </a:r>
            <a:br>
              <a:rPr lang="de-DE" altLang="en-US" dirty="0"/>
            </a:br>
            <a:r>
              <a:rPr lang="de-DE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Gruppenehrungen </a:t>
            </a:r>
            <a:r>
              <a:rPr lang="de-DE" alt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Frau Keller</a:t>
            </a:r>
            <a:r>
              <a:rPr lang="de-DE" alt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617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>
            <a:extLst>
              <a:ext uri="{FF2B5EF4-FFF2-40B4-BE49-F238E27FC236}">
                <a16:creationId xmlns:a16="http://schemas.microsoft.com/office/drawing/2014/main" id="{5AA1E264-7AED-562E-56F4-5E542A8C5C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74" y="-299"/>
            <a:ext cx="3488471" cy="647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19C06024-E347-225B-6CAF-E96FD4FD27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219" y="16683"/>
            <a:ext cx="3947398" cy="741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" name="Picture 3">
            <a:extLst>
              <a:ext uri="{FF2B5EF4-FFF2-40B4-BE49-F238E27FC236}">
                <a16:creationId xmlns:a16="http://schemas.microsoft.com/office/drawing/2014/main" id="{F67CDEF4-28E7-5EB5-308D-6413BCA736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832" y="-299"/>
            <a:ext cx="4683094" cy="67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22D5ECE-C235-5720-022A-7D7A85879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31.05.2023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B559A04-F962-59A4-6942-C8E403CC7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MINT-Spitzenehrung der Bürgerstiftung Kelkheim</a:t>
            </a:r>
          </a:p>
        </p:txBody>
      </p:sp>
      <p:graphicFrame>
        <p:nvGraphicFramePr>
          <p:cNvPr id="9" name="Tabelle 9">
            <a:extLst>
              <a:ext uri="{FF2B5EF4-FFF2-40B4-BE49-F238E27FC236}">
                <a16:creationId xmlns:a16="http://schemas.microsoft.com/office/drawing/2014/main" id="{86BB495E-6DC3-CCE8-F78F-61D16A4957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4760468"/>
              </p:ext>
            </p:extLst>
          </p:nvPr>
        </p:nvGraphicFramePr>
        <p:xfrm>
          <a:off x="2775284" y="2724323"/>
          <a:ext cx="6641432" cy="222504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3573380">
                  <a:extLst>
                    <a:ext uri="{9D8B030D-6E8A-4147-A177-3AD203B41FA5}">
                      <a16:colId xmlns:a16="http://schemas.microsoft.com/office/drawing/2014/main" val="4167960709"/>
                    </a:ext>
                  </a:extLst>
                </a:gridCol>
                <a:gridCol w="3068052">
                  <a:extLst>
                    <a:ext uri="{9D8B030D-6E8A-4147-A177-3AD203B41FA5}">
                      <a16:colId xmlns:a16="http://schemas.microsoft.com/office/drawing/2014/main" val="9665501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41497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Anton Glatzel (5d)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Jonathan Lutz (5d)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8724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Christoph Rosenbusch (5a)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Justus Stark (5b)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397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Emma Shirin Mohr (5b)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Lennox Sadlo (5c)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52049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Frederik </a:t>
                      </a:r>
                      <a:r>
                        <a:rPr lang="de-DE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Hochstatter</a:t>
                      </a:r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(5b)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Miriam Nima (5d)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06453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 Oliver </a:t>
                      </a:r>
                      <a:r>
                        <a:rPr lang="de-DE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Smuda</a:t>
                      </a:r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(5a)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3662135"/>
                  </a:ext>
                </a:extLst>
              </a:tr>
            </a:tbl>
          </a:graphicData>
        </a:graphic>
      </p:graphicFrame>
      <p:sp>
        <p:nvSpPr>
          <p:cNvPr id="10" name="Textfeld 9">
            <a:extLst>
              <a:ext uri="{FF2B5EF4-FFF2-40B4-BE49-F238E27FC236}">
                <a16:creationId xmlns:a16="http://schemas.microsoft.com/office/drawing/2014/main" id="{AFFF36A1-F6F5-6C50-02DA-07D554D2407C}"/>
              </a:ext>
            </a:extLst>
          </p:cNvPr>
          <p:cNvSpPr txBox="1"/>
          <p:nvPr/>
        </p:nvSpPr>
        <p:spPr>
          <a:xfrm>
            <a:off x="15074" y="964799"/>
            <a:ext cx="1216185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alt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Arduido</a:t>
            </a:r>
            <a:r>
              <a:rPr lang="de-DE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AG </a:t>
            </a:r>
          </a:p>
          <a:p>
            <a:pPr algn="ctr"/>
            <a:r>
              <a:rPr lang="de-DE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Privatgymnasium Dr. Richter Jahrgang 5</a:t>
            </a:r>
            <a:r>
              <a:rPr lang="de-DE" altLang="en-US" dirty="0"/>
              <a:t> </a:t>
            </a:r>
            <a:br>
              <a:rPr lang="de-DE" altLang="en-US" dirty="0"/>
            </a:br>
            <a:r>
              <a:rPr lang="de-DE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Gruppenehrung </a:t>
            </a:r>
            <a:r>
              <a:rPr lang="de-DE" alt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(Herr </a:t>
            </a:r>
            <a:r>
              <a:rPr lang="de-DE" altLang="en-US" sz="2000">
                <a:latin typeface="Arial" panose="020B0604020202020204" pitchFamily="34" charset="0"/>
                <a:cs typeface="Arial" panose="020B0604020202020204" pitchFamily="34" charset="0"/>
              </a:rPr>
              <a:t>Kreß</a:t>
            </a:r>
            <a:r>
              <a:rPr lang="de-DE" altLang="en-US" sz="2000" b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893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>
            <a:extLst>
              <a:ext uri="{FF2B5EF4-FFF2-40B4-BE49-F238E27FC236}">
                <a16:creationId xmlns:a16="http://schemas.microsoft.com/office/drawing/2014/main" id="{5AA1E264-7AED-562E-56F4-5E542A8C5C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74" y="-299"/>
            <a:ext cx="3488471" cy="647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19C06024-E347-225B-6CAF-E96FD4FD27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219" y="16683"/>
            <a:ext cx="3947398" cy="741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" name="Picture 3">
            <a:extLst>
              <a:ext uri="{FF2B5EF4-FFF2-40B4-BE49-F238E27FC236}">
                <a16:creationId xmlns:a16="http://schemas.microsoft.com/office/drawing/2014/main" id="{F67CDEF4-28E7-5EB5-308D-6413BCA736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832" y="-299"/>
            <a:ext cx="4683094" cy="67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22D5ECE-C235-5720-022A-7D7A85879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31.05.2023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B559A04-F962-59A4-6942-C8E403CC7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MINT-Spitzenehrung der Bürgerstiftung Kelkheim</a:t>
            </a:r>
          </a:p>
        </p:txBody>
      </p:sp>
      <p:graphicFrame>
        <p:nvGraphicFramePr>
          <p:cNvPr id="9" name="Tabelle 9">
            <a:extLst>
              <a:ext uri="{FF2B5EF4-FFF2-40B4-BE49-F238E27FC236}">
                <a16:creationId xmlns:a16="http://schemas.microsoft.com/office/drawing/2014/main" id="{86BB495E-6DC3-CCE8-F78F-61D16A4957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455172"/>
              </p:ext>
            </p:extLst>
          </p:nvPr>
        </p:nvGraphicFramePr>
        <p:xfrm>
          <a:off x="2775284" y="2482632"/>
          <a:ext cx="6641432" cy="296672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3573380">
                  <a:extLst>
                    <a:ext uri="{9D8B030D-6E8A-4147-A177-3AD203B41FA5}">
                      <a16:colId xmlns:a16="http://schemas.microsoft.com/office/drawing/2014/main" val="4167960709"/>
                    </a:ext>
                  </a:extLst>
                </a:gridCol>
                <a:gridCol w="3068052">
                  <a:extLst>
                    <a:ext uri="{9D8B030D-6E8A-4147-A177-3AD203B41FA5}">
                      <a16:colId xmlns:a16="http://schemas.microsoft.com/office/drawing/2014/main" val="9665501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41497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Benjamin Bergt (G5a)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Malin Henkel (G5b)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8724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Christoph </a:t>
                      </a:r>
                      <a:r>
                        <a:rPr lang="de-DE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Buhai</a:t>
                      </a:r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(G6b)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Vittorio Nanu (G5a)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397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Maximilian Ehrenreich (G5b)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Adrian Ort-Dersch (R6a)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52049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Anton Glöckler (G6b)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Till Pastor (G5a)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06453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Tomislav Grgic (H6)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Paulina </a:t>
                      </a:r>
                      <a:r>
                        <a:rPr lang="de-DE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Ritzeler</a:t>
                      </a:r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(G5b)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36621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Vincent Schulz (G6b)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Luca </a:t>
                      </a:r>
                      <a:r>
                        <a:rPr lang="de-DE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Skuric</a:t>
                      </a:r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(G5a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8634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Wotan Schwarz (R6a)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Hadi </a:t>
                      </a:r>
                      <a:r>
                        <a:rPr lang="de-DE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Suleman</a:t>
                      </a:r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(IK)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7657162"/>
                  </a:ext>
                </a:extLst>
              </a:tr>
            </a:tbl>
          </a:graphicData>
        </a:graphic>
      </p:graphicFrame>
      <p:sp>
        <p:nvSpPr>
          <p:cNvPr id="10" name="Textfeld 9">
            <a:extLst>
              <a:ext uri="{FF2B5EF4-FFF2-40B4-BE49-F238E27FC236}">
                <a16:creationId xmlns:a16="http://schemas.microsoft.com/office/drawing/2014/main" id="{AFFF36A1-F6F5-6C50-02DA-07D554D2407C}"/>
              </a:ext>
            </a:extLst>
          </p:cNvPr>
          <p:cNvSpPr txBox="1"/>
          <p:nvPr/>
        </p:nvSpPr>
        <p:spPr>
          <a:xfrm>
            <a:off x="15074" y="964799"/>
            <a:ext cx="1216185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alt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Calliope</a:t>
            </a:r>
            <a:r>
              <a:rPr lang="de-DE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Programmierung Anfänger </a:t>
            </a:r>
          </a:p>
          <a:p>
            <a:pPr algn="ctr"/>
            <a:r>
              <a:rPr lang="de-DE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Gesamtschule Fischbach Jahrgang 5</a:t>
            </a:r>
            <a:r>
              <a:rPr lang="de-DE" altLang="en-US" dirty="0"/>
              <a:t> </a:t>
            </a:r>
            <a:r>
              <a:rPr lang="de-DE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+ 6 + IK-Klasse</a:t>
            </a:r>
            <a:br>
              <a:rPr lang="de-DE" altLang="en-US" dirty="0"/>
            </a:br>
            <a:r>
              <a:rPr lang="de-DE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Gruppenehrungen </a:t>
            </a:r>
            <a:r>
              <a:rPr lang="de-DE" alt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Frau Keller</a:t>
            </a:r>
            <a:r>
              <a:rPr lang="de-DE" alt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134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1111</Words>
  <Application>Microsoft Office PowerPoint</Application>
  <PresentationFormat>Breitbild</PresentationFormat>
  <Paragraphs>258</Paragraphs>
  <Slides>22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Symbol</vt:lpstr>
      <vt:lpstr>Wingdings</vt:lpstr>
      <vt:lpstr>Office</vt:lpstr>
      <vt:lpstr>Ehrung der MINT-Spitzen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Ehrung der MINT-Spitzen</dc:title>
  <dc:creator>Heidrun Keller</dc:creator>
  <cp:lastModifiedBy>Heidrun Keller</cp:lastModifiedBy>
  <cp:revision>6</cp:revision>
  <dcterms:created xsi:type="dcterms:W3CDTF">2023-05-27T14:18:52Z</dcterms:created>
  <dcterms:modified xsi:type="dcterms:W3CDTF">2023-05-28T19:16:12Z</dcterms:modified>
</cp:coreProperties>
</file>